
<file path=[Content_Types].xml><?xml version="1.0" encoding="utf-8"?>
<Types xmlns="http://schemas.openxmlformats.org/package/2006/content-types">
  <Default Extension="tmp" ContentType="image/png"/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  <p:sldMasterId id="2147483766" r:id="rId2"/>
    <p:sldMasterId id="2147483787" r:id="rId3"/>
    <p:sldMasterId id="2147483802" r:id="rId4"/>
  </p:sldMasterIdLst>
  <p:notesMasterIdLst>
    <p:notesMasterId r:id="rId26"/>
  </p:notesMasterIdLst>
  <p:handoutMasterIdLst>
    <p:handoutMasterId r:id="rId27"/>
  </p:handoutMasterIdLst>
  <p:sldIdLst>
    <p:sldId id="842" r:id="rId5"/>
    <p:sldId id="843" r:id="rId6"/>
    <p:sldId id="844" r:id="rId7"/>
    <p:sldId id="839" r:id="rId8"/>
    <p:sldId id="840" r:id="rId9"/>
    <p:sldId id="841" r:id="rId10"/>
    <p:sldId id="848" r:id="rId11"/>
    <p:sldId id="849" r:id="rId12"/>
    <p:sldId id="850" r:id="rId13"/>
    <p:sldId id="851" r:id="rId14"/>
    <p:sldId id="856" r:id="rId15"/>
    <p:sldId id="852" r:id="rId16"/>
    <p:sldId id="831" r:id="rId17"/>
    <p:sldId id="847" r:id="rId18"/>
    <p:sldId id="846" r:id="rId19"/>
    <p:sldId id="854" r:id="rId20"/>
    <p:sldId id="853" r:id="rId21"/>
    <p:sldId id="855" r:id="rId22"/>
    <p:sldId id="859" r:id="rId23"/>
    <p:sldId id="857" r:id="rId24"/>
    <p:sldId id="858" r:id="rId25"/>
  </p:sldIdLst>
  <p:sldSz cx="9144000" cy="5143500" type="screen16x9"/>
  <p:notesSz cx="6797675" cy="9928225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246">
          <p15:clr>
            <a:srgbClr val="A4A3A4"/>
          </p15:clr>
        </p15:guide>
        <p15:guide id="2" pos="12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66"/>
    <a:srgbClr val="66FF66"/>
    <a:srgbClr val="FF6600"/>
    <a:srgbClr val="FFD611"/>
    <a:srgbClr val="FFFFFF"/>
    <a:srgbClr val="FFFFCC"/>
    <a:srgbClr val="FFCC99"/>
    <a:srgbClr val="F8F8F8"/>
    <a:srgbClr val="0033CC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71" autoAdjust="0"/>
    <p:restoredTop sz="91042" autoAdjust="0"/>
  </p:normalViewPr>
  <p:slideViewPr>
    <p:cSldViewPr snapToGrid="0" showGuides="1">
      <p:cViewPr varScale="1">
        <p:scale>
          <a:sx n="137" d="100"/>
          <a:sy n="137" d="100"/>
        </p:scale>
        <p:origin x="486" y="-24"/>
      </p:cViewPr>
      <p:guideLst>
        <p:guide orient="horz" pos="1246"/>
        <p:guide pos="1277"/>
      </p:guideLst>
    </p:cSldViewPr>
  </p:slideViewPr>
  <p:outlineViewPr>
    <p:cViewPr>
      <p:scale>
        <a:sx n="33" d="100"/>
        <a:sy n="33" d="100"/>
      </p:scale>
      <p:origin x="0" y="-437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notesViewPr>
    <p:cSldViewPr snapToGrid="0" showGuides="1">
      <p:cViewPr varScale="1">
        <p:scale>
          <a:sx n="97" d="100"/>
          <a:sy n="97" d="100"/>
        </p:scale>
        <p:origin x="-3582" y="-114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D1FA26E-7B4F-4693-998F-966528EED233}" type="datetimeFigureOut">
              <a:rPr lang="nl-NL"/>
              <a:pPr>
                <a:defRPr/>
              </a:pPr>
              <a:t>18-10-2016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39939AB-9ACE-4A8C-9061-59F0955817CC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58177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9F0C435-C8E4-41A2-8C61-1FD606677EBC}" type="datetimeFigureOut">
              <a:rPr lang="nl-NL"/>
              <a:pPr>
                <a:defRPr/>
              </a:pPr>
              <a:t>18-10-2016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nl-NL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4EC1904-7CB2-4BA1-838B-8A077E505E33}" type="slidenum">
              <a:rPr lang="nl-NL"/>
              <a:pPr>
                <a:defRPr/>
              </a:pPr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73460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4" name="Picture 26" descr="Verloop_Screen_4x3_300DP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92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67" name="AutoShape 19"/>
          <p:cNvSpPr>
            <a:spLocks noChangeAspect="1" noChangeArrowheads="1" noTextEdit="1"/>
          </p:cNvSpPr>
          <p:nvPr/>
        </p:nvSpPr>
        <p:spPr bwMode="auto">
          <a:xfrm>
            <a:off x="6477000" y="2571750"/>
            <a:ext cx="2667000" cy="121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l-NL">
              <a:solidFill>
                <a:srgbClr val="31353E"/>
              </a:solidFill>
            </a:endParaRPr>
          </a:p>
        </p:txBody>
      </p:sp>
      <p:grpSp>
        <p:nvGrpSpPr>
          <p:cNvPr id="27671" name="Group 23"/>
          <p:cNvGrpSpPr>
            <a:grpSpLocks/>
          </p:cNvGrpSpPr>
          <p:nvPr/>
        </p:nvGrpSpPr>
        <p:grpSpPr bwMode="auto">
          <a:xfrm>
            <a:off x="0" y="2571750"/>
            <a:ext cx="9144000" cy="1214438"/>
            <a:chOff x="0" y="2160"/>
            <a:chExt cx="5760" cy="1020"/>
          </a:xfrm>
        </p:grpSpPr>
        <p:sp>
          <p:nvSpPr>
            <p:cNvPr id="27666" name="Freeform 18"/>
            <p:cNvSpPr>
              <a:spLocks/>
            </p:cNvSpPr>
            <p:nvPr userDrawn="1"/>
          </p:nvSpPr>
          <p:spPr bwMode="auto">
            <a:xfrm>
              <a:off x="0" y="2160"/>
              <a:ext cx="4081" cy="1020"/>
            </a:xfrm>
            <a:custGeom>
              <a:avLst/>
              <a:gdLst>
                <a:gd name="T0" fmla="*/ 1792 w 4082"/>
                <a:gd name="T1" fmla="*/ 1020 h 1020"/>
                <a:gd name="T2" fmla="*/ 4082 w 4082"/>
                <a:gd name="T3" fmla="*/ 1020 h 1020"/>
                <a:gd name="T4" fmla="*/ 4082 w 4082"/>
                <a:gd name="T5" fmla="*/ 144 h 1020"/>
                <a:gd name="T6" fmla="*/ 3938 w 4082"/>
                <a:gd name="T7" fmla="*/ 0 h 1020"/>
                <a:gd name="T8" fmla="*/ 0 w 4082"/>
                <a:gd name="T9" fmla="*/ 0 h 1020"/>
                <a:gd name="T10" fmla="*/ 0 w 4082"/>
                <a:gd name="T11" fmla="*/ 1020 h 1020"/>
                <a:gd name="T12" fmla="*/ 1792 w 4082"/>
                <a:gd name="T13" fmla="*/ 1020 h 1020"/>
                <a:gd name="T14" fmla="*/ 1792 w 4082"/>
                <a:gd name="T15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82" h="1020">
                  <a:moveTo>
                    <a:pt x="1792" y="1020"/>
                  </a:moveTo>
                  <a:lnTo>
                    <a:pt x="4082" y="1020"/>
                  </a:lnTo>
                  <a:lnTo>
                    <a:pt x="4082" y="144"/>
                  </a:lnTo>
                  <a:lnTo>
                    <a:pt x="3938" y="0"/>
                  </a:lnTo>
                  <a:lnTo>
                    <a:pt x="0" y="0"/>
                  </a:lnTo>
                  <a:lnTo>
                    <a:pt x="0" y="1020"/>
                  </a:lnTo>
                  <a:lnTo>
                    <a:pt x="1792" y="1020"/>
                  </a:lnTo>
                  <a:lnTo>
                    <a:pt x="1792" y="1020"/>
                  </a:lnTo>
                  <a:close/>
                </a:path>
              </a:pathLst>
            </a:custGeom>
            <a:gradFill flip="none" rotWithShape="1">
              <a:gsLst>
                <a:gs pos="36000">
                  <a:srgbClr val="005E5D"/>
                </a:gs>
                <a:gs pos="0">
                  <a:srgbClr val="005E5D">
                    <a:alpha val="25000"/>
                  </a:srgbClr>
                </a:gs>
                <a:gs pos="100000">
                  <a:srgbClr val="005E5D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27668" name="Freeform 20"/>
            <p:cNvSpPr>
              <a:spLocks/>
            </p:cNvSpPr>
            <p:nvPr userDrawn="1"/>
          </p:nvSpPr>
          <p:spPr bwMode="auto">
            <a:xfrm>
              <a:off x="4080" y="2160"/>
              <a:ext cx="1680" cy="1020"/>
            </a:xfrm>
            <a:custGeom>
              <a:avLst/>
              <a:gdLst>
                <a:gd name="T0" fmla="*/ 0 w 1678"/>
                <a:gd name="T1" fmla="*/ 1020 h 1020"/>
                <a:gd name="T2" fmla="*/ 0 w 1678"/>
                <a:gd name="T3" fmla="*/ 144 h 1020"/>
                <a:gd name="T4" fmla="*/ 0 w 1678"/>
                <a:gd name="T5" fmla="*/ 144 h 1020"/>
                <a:gd name="T6" fmla="*/ 146 w 1678"/>
                <a:gd name="T7" fmla="*/ 0 h 1020"/>
                <a:gd name="T8" fmla="*/ 146 w 1678"/>
                <a:gd name="T9" fmla="*/ 0 h 1020"/>
                <a:gd name="T10" fmla="*/ 1678 w 1678"/>
                <a:gd name="T11" fmla="*/ 0 h 1020"/>
                <a:gd name="T12" fmla="*/ 1678 w 1678"/>
                <a:gd name="T13" fmla="*/ 1020 h 1020"/>
                <a:gd name="T14" fmla="*/ 0 w 1678"/>
                <a:gd name="T15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8" h="1020">
                  <a:moveTo>
                    <a:pt x="0" y="1020"/>
                  </a:moveTo>
                  <a:lnTo>
                    <a:pt x="0" y="144"/>
                  </a:lnTo>
                  <a:lnTo>
                    <a:pt x="0" y="144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678" y="0"/>
                  </a:lnTo>
                  <a:lnTo>
                    <a:pt x="1678" y="1020"/>
                  </a:lnTo>
                  <a:lnTo>
                    <a:pt x="0" y="1020"/>
                  </a:lnTo>
                  <a:close/>
                </a:path>
              </a:pathLst>
            </a:custGeom>
            <a:solidFill>
              <a:srgbClr val="313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</p:grpSp>
      <p:sp>
        <p:nvSpPr>
          <p:cNvPr id="27669" name="Freeform 21"/>
          <p:cNvSpPr>
            <a:spLocks/>
          </p:cNvSpPr>
          <p:nvPr/>
        </p:nvSpPr>
        <p:spPr bwMode="auto">
          <a:xfrm>
            <a:off x="6477000" y="2571750"/>
            <a:ext cx="2667000" cy="1214438"/>
          </a:xfrm>
          <a:custGeom>
            <a:avLst/>
            <a:gdLst>
              <a:gd name="T0" fmla="*/ 0 w 1678"/>
              <a:gd name="T1" fmla="*/ 1020 h 1020"/>
              <a:gd name="T2" fmla="*/ 0 w 1678"/>
              <a:gd name="T3" fmla="*/ 144 h 1020"/>
              <a:gd name="T4" fmla="*/ 0 w 1678"/>
              <a:gd name="T5" fmla="*/ 144 h 1020"/>
              <a:gd name="T6" fmla="*/ 146 w 1678"/>
              <a:gd name="T7" fmla="*/ 0 h 1020"/>
              <a:gd name="T8" fmla="*/ 146 w 1678"/>
              <a:gd name="T9" fmla="*/ 0 h 1020"/>
              <a:gd name="T10" fmla="*/ 1678 w 1678"/>
              <a:gd name="T11" fmla="*/ 0 h 1020"/>
              <a:gd name="T12" fmla="*/ 1678 w 1678"/>
              <a:gd name="T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8" h="1020">
                <a:moveTo>
                  <a:pt x="0" y="1020"/>
                </a:moveTo>
                <a:lnTo>
                  <a:pt x="0" y="144"/>
                </a:lnTo>
                <a:lnTo>
                  <a:pt x="0" y="144"/>
                </a:lnTo>
                <a:lnTo>
                  <a:pt x="146" y="0"/>
                </a:lnTo>
                <a:lnTo>
                  <a:pt x="146" y="0"/>
                </a:lnTo>
                <a:lnTo>
                  <a:pt x="1678" y="0"/>
                </a:lnTo>
                <a:lnTo>
                  <a:pt x="1678" y="10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993231"/>
            <a:ext cx="6192838" cy="381000"/>
          </a:xfrm>
        </p:spPr>
        <p:txBody>
          <a:bodyPr anchor="b"/>
          <a:lstStyle>
            <a:lvl1pPr algn="r">
              <a:lnSpc>
                <a:spcPts val="3000"/>
              </a:lnSpc>
              <a:defRPr sz="3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nl-NL" noProof="0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176" y="4598194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3375422"/>
            <a:ext cx="6192838" cy="285750"/>
          </a:xfrm>
        </p:spPr>
        <p:txBody>
          <a:bodyPr/>
          <a:lstStyle>
            <a:lvl1pPr marL="0" indent="0" algn="r">
              <a:lnSpc>
                <a:spcPts val="225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  <a:defRPr sz="2025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nl-NL" noProof="0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" y="1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 rot="18900000">
            <a:off x="4411663" y="364331"/>
            <a:ext cx="323850" cy="242888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pic>
        <p:nvPicPr>
          <p:cNvPr id="27677" name="Picture 29" descr="AA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242887"/>
            <a:ext cx="2471738" cy="24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 userDrawn="1"/>
        </p:nvSpPr>
        <p:spPr>
          <a:xfrm rot="10800000">
            <a:off x="-1" y="2355727"/>
            <a:ext cx="3088347" cy="432047"/>
          </a:xfrm>
          <a:prstGeom prst="rect">
            <a:avLst/>
          </a:prstGeom>
          <a:gradFill flip="none" rotWithShape="1">
            <a:gsLst>
              <a:gs pos="0">
                <a:srgbClr val="79838C">
                  <a:alpha val="50000"/>
                </a:srgbClr>
              </a:gs>
              <a:gs pos="100000">
                <a:srgbClr val="79838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 rot="10800000">
            <a:off x="-2" y="2571751"/>
            <a:ext cx="3088347" cy="432047"/>
          </a:xfrm>
          <a:prstGeom prst="rect">
            <a:avLst/>
          </a:prstGeom>
          <a:gradFill flip="none" rotWithShape="1">
            <a:gsLst>
              <a:gs pos="0">
                <a:srgbClr val="79838C">
                  <a:alpha val="50000"/>
                </a:srgbClr>
              </a:gs>
              <a:gs pos="100000">
                <a:srgbClr val="79838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101366" y="2787775"/>
            <a:ext cx="1042634" cy="998414"/>
          </a:xfrm>
          <a:prstGeom prst="rect">
            <a:avLst/>
          </a:prstGeom>
          <a:gradFill flip="none" rotWithShape="1">
            <a:gsLst>
              <a:gs pos="0">
                <a:srgbClr val="004C4C">
                  <a:alpha val="50000"/>
                </a:srgbClr>
              </a:gs>
              <a:gs pos="100000">
                <a:srgbClr val="004C4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588224" y="3286981"/>
            <a:ext cx="2555776" cy="754955"/>
          </a:xfrm>
          <a:prstGeom prst="rect">
            <a:avLst/>
          </a:prstGeom>
          <a:gradFill flip="none" rotWithShape="1">
            <a:gsLst>
              <a:gs pos="0">
                <a:srgbClr val="31353E"/>
              </a:gs>
              <a:gs pos="100000">
                <a:srgbClr val="31353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4248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6C538E-61C9-4C97-AD88-CC8EC770855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4655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58776" y="870348"/>
            <a:ext cx="4137025" cy="3645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1" y="870348"/>
            <a:ext cx="4137025" cy="3645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88E69F-CCE7-4CAB-ACA1-B99E9AA1E906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0625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el en diagram of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8775" y="153591"/>
            <a:ext cx="8426450" cy="285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SmartArt 2"/>
          <p:cNvSpPr>
            <a:spLocks noGrp="1"/>
          </p:cNvSpPr>
          <p:nvPr>
            <p:ph type="dgm" idx="1"/>
          </p:nvPr>
        </p:nvSpPr>
        <p:spPr>
          <a:xfrm>
            <a:off x="358775" y="870348"/>
            <a:ext cx="8426450" cy="3645694"/>
          </a:xfrm>
        </p:spPr>
        <p:txBody>
          <a:bodyPr/>
          <a:lstStyle/>
          <a:p>
            <a:r>
              <a:rPr lang="en-US"/>
              <a:t>Click icon to add SmartArt graphic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>
          <a:xfrm>
            <a:off x="8135939" y="4758929"/>
            <a:ext cx="649287" cy="183356"/>
          </a:xfrm>
        </p:spPr>
        <p:txBody>
          <a:bodyPr/>
          <a:lstStyle>
            <a:lvl1pPr>
              <a:defRPr/>
            </a:lvl1pPr>
          </a:lstStyle>
          <a:p>
            <a:fld id="{DC75B338-53B6-4B35-AA8D-951F8F2537DB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59392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4305" y="1004039"/>
            <a:ext cx="8435394" cy="3122318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nl-NL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64415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26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4" y="454819"/>
            <a:ext cx="7851775" cy="3774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44525" y="1265635"/>
            <a:ext cx="7854950" cy="2899172"/>
          </a:xfrm>
        </p:spPr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89389" y="4604148"/>
            <a:ext cx="828675" cy="277415"/>
          </a:xfrm>
        </p:spPr>
        <p:txBody>
          <a:bodyPr/>
          <a:lstStyle>
            <a:lvl1pPr>
              <a:defRPr/>
            </a:lvl1pPr>
          </a:lstStyle>
          <a:p>
            <a:fld id="{89E0A847-397E-46C8-861D-50A22B371A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28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597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6173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635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31353E">
                  <a:tint val="75000"/>
                </a:srgbClr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94008"/>
            <a:ext cx="1324160" cy="12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294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702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3257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4288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8059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134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072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8517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shutterstock_11562781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47" r="9989" b="-996"/>
          <a:stretch/>
        </p:blipFill>
        <p:spPr bwMode="auto">
          <a:xfrm>
            <a:off x="0" y="2"/>
            <a:ext cx="9239792" cy="561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ESO_AW_logo_w_c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23" y="277418"/>
            <a:ext cx="1078675" cy="31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5804" y="1660917"/>
            <a:ext cx="8229600" cy="594844"/>
          </a:xfrm>
          <a:prstGeom prst="rect">
            <a:avLst/>
          </a:prstGeom>
        </p:spPr>
        <p:txBody>
          <a:bodyPr/>
          <a:lstStyle>
            <a:lvl1pPr algn="l">
              <a:defRPr sz="440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67409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RP.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281" y="751496"/>
            <a:ext cx="8229600" cy="75009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aseline="0">
                <a:solidFill>
                  <a:srgbClr val="0868A9"/>
                </a:solidFill>
                <a:latin typeface="Aaux ProLight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940" y="1714501"/>
            <a:ext cx="8229600" cy="3053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FontTx/>
              <a:buNone/>
              <a:defRPr sz="2400">
                <a:latin typeface="+mj-lt"/>
              </a:defRPr>
            </a:lvl1pPr>
            <a:lvl2pPr>
              <a:buFontTx/>
              <a:buNone/>
              <a:defRPr sz="2400">
                <a:latin typeface="+mj-lt"/>
              </a:defRPr>
            </a:lvl2pPr>
            <a:lvl3pPr>
              <a:buFontTx/>
              <a:buNone/>
              <a:defRPr sz="2400">
                <a:latin typeface="+mj-lt"/>
              </a:defRPr>
            </a:lvl3pPr>
            <a:lvl4pPr>
              <a:buFontTx/>
              <a:buNone/>
              <a:defRPr sz="2400">
                <a:latin typeface="+mj-lt"/>
              </a:defRPr>
            </a:lvl4pPr>
            <a:lvl5pPr>
              <a:buFontTx/>
              <a:buNone/>
              <a:defRPr sz="240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02243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RP. HEADER/SUB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625" y="763608"/>
            <a:ext cx="8229600" cy="594844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0868A9"/>
                </a:solidFill>
                <a:latin typeface="Aaux ProLight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7940" y="1275607"/>
            <a:ext cx="8186766" cy="375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rgbClr val="0868A9"/>
                </a:solidFill>
                <a:latin typeface="Aaux ProLight" pitchFamily="2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596" y="1869673"/>
            <a:ext cx="8258204" cy="3005954"/>
          </a:xfrm>
          <a:prstGeom prst="rect">
            <a:avLst/>
          </a:prstGeom>
        </p:spPr>
        <p:txBody>
          <a:bodyPr/>
          <a:lstStyle>
            <a:lvl1pPr>
              <a:buNone/>
              <a:defRPr sz="2400">
                <a:latin typeface="+mj-lt"/>
              </a:defRPr>
            </a:lvl1pPr>
            <a:lvl2pPr>
              <a:buNone/>
              <a:defRPr sz="2400">
                <a:latin typeface="+mj-lt"/>
              </a:defRPr>
            </a:lvl2pPr>
            <a:lvl3pPr>
              <a:buNone/>
              <a:defRPr sz="2400">
                <a:latin typeface="+mj-lt"/>
              </a:defRPr>
            </a:lvl3pPr>
            <a:lvl4pPr>
              <a:buNone/>
              <a:defRPr sz="2400">
                <a:latin typeface="+mj-lt"/>
              </a:defRPr>
            </a:lvl4pPr>
            <a:lvl5pPr>
              <a:buNone/>
              <a:defRPr sz="2400">
                <a:latin typeface="+mj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3489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26C538E-61C9-4C97-AD88-CC8EC7708552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83011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RP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681" y="964401"/>
            <a:ext cx="8229600" cy="857250"/>
          </a:xfrm>
          <a:prstGeom prst="rect">
            <a:avLst/>
          </a:prstGeom>
        </p:spPr>
        <p:txBody>
          <a:bodyPr/>
          <a:lstStyle>
            <a:lvl1pPr algn="l">
              <a:defRPr sz="2400">
                <a:solidFill>
                  <a:srgbClr val="0868A9"/>
                </a:solidFill>
                <a:latin typeface="Aaux ProLight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b="1">
                <a:solidFill>
                  <a:srgbClr val="0868A9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latin typeface="+mj-lt"/>
              </a:defRPr>
            </a:lvl1pPr>
            <a:lvl2pPr>
              <a:buNone/>
              <a:defRPr sz="1800">
                <a:latin typeface="+mj-lt"/>
              </a:defRPr>
            </a:lvl2pPr>
            <a:lvl3pPr>
              <a:buNone/>
              <a:defRPr sz="1800">
                <a:latin typeface="+mj-lt"/>
              </a:defRPr>
            </a:lvl3pPr>
            <a:lvl4pPr>
              <a:buNone/>
              <a:defRPr sz="1800">
                <a:latin typeface="+mj-lt"/>
              </a:defRPr>
            </a:lvl4pPr>
            <a:lvl5pPr>
              <a:buNone/>
              <a:defRPr sz="1800"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b="1">
                <a:solidFill>
                  <a:srgbClr val="0868A9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buNone/>
              <a:defRPr sz="1800">
                <a:latin typeface="+mj-lt"/>
              </a:defRPr>
            </a:lvl1pPr>
            <a:lvl2pPr>
              <a:buNone/>
              <a:defRPr sz="1800">
                <a:latin typeface="+mj-lt"/>
              </a:defRPr>
            </a:lvl2pPr>
            <a:lvl3pPr>
              <a:buNone/>
              <a:defRPr sz="1800">
                <a:latin typeface="+mj-lt"/>
              </a:defRPr>
            </a:lvl3pPr>
            <a:lvl4pPr>
              <a:buNone/>
              <a:defRPr sz="1800">
                <a:latin typeface="+mj-lt"/>
              </a:defRPr>
            </a:lvl4pPr>
            <a:lvl5pPr>
              <a:buNone/>
              <a:defRPr sz="1800"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57164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RP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750484"/>
            <a:ext cx="5486400" cy="275027"/>
          </a:xfrm>
          <a:prstGeom prst="rect">
            <a:avLst/>
          </a:prstGeom>
        </p:spPr>
        <p:txBody>
          <a:bodyPr anchor="b"/>
          <a:lstStyle>
            <a:lvl1pPr algn="l">
              <a:defRPr sz="1800" b="1">
                <a:solidFill>
                  <a:srgbClr val="0868A9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51317"/>
            <a:ext cx="5486400" cy="2799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latin typeface="+mj-lt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7429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369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P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281" y="958915"/>
            <a:ext cx="8229600" cy="75009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aseline="0">
                <a:solidFill>
                  <a:srgbClr val="0868A9"/>
                </a:solidFill>
                <a:latin typeface="Aaux ProLight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SmartArt Placeholder 4"/>
          <p:cNvSpPr>
            <a:spLocks noGrp="1"/>
          </p:cNvSpPr>
          <p:nvPr>
            <p:ph type="dgm" sz="quarter" idx="10"/>
          </p:nvPr>
        </p:nvSpPr>
        <p:spPr>
          <a:xfrm>
            <a:off x="420688" y="1714502"/>
            <a:ext cx="8229600" cy="2839641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+mj-lt"/>
              </a:defRPr>
            </a:lvl1pPr>
          </a:lstStyle>
          <a:p>
            <a:pPr lvl="0"/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1348364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OMAR LOGO">
    <p:bg>
      <p:bgPr>
        <a:solidFill>
          <a:srgbClr val="0868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868A9"/>
          </a:solidFill>
          <a:ln>
            <a:solidFill>
              <a:srgbClr val="0868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prstClr val="white"/>
              </a:solidFill>
            </a:endParaRPr>
          </a:p>
        </p:txBody>
      </p:sp>
      <p:pic>
        <p:nvPicPr>
          <p:cNvPr id="3" name="Picture 4" descr="ESO_AW_logo_w_c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268" y="1960968"/>
            <a:ext cx="4492879" cy="1321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95524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OMARLIV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868A9"/>
          </a:solidFill>
          <a:ln>
            <a:solidFill>
              <a:srgbClr val="0868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nl-NL">
              <a:solidFill>
                <a:prstClr val="white"/>
              </a:solidFill>
            </a:endParaRPr>
          </a:p>
        </p:txBody>
      </p:sp>
      <p:pic>
        <p:nvPicPr>
          <p:cNvPr id="3" name="Picture 3" descr="ESO_AW_logo_live_w_c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32" y="2241664"/>
            <a:ext cx="4910074" cy="63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09508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VE UPCOMING EV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285750" y="160742"/>
            <a:ext cx="2071688" cy="5357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NL">
              <a:solidFill>
                <a:prstClr val="white"/>
              </a:solidFill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 userDrawn="1"/>
        </p:nvSpPr>
        <p:spPr>
          <a:xfrm>
            <a:off x="7019925" y="789392"/>
            <a:ext cx="1873250" cy="432197"/>
          </a:xfrm>
          <a:prstGeom prst="rect">
            <a:avLst/>
          </a:prstGeom>
          <a:noFill/>
          <a:ln/>
        </p:spPr>
        <p:txBody>
          <a:bodyPr wrap="none"/>
          <a:lstStyle/>
          <a:p>
            <a:pPr>
              <a:defRPr/>
            </a:pPr>
            <a:r>
              <a:rPr lang="en-US">
                <a:solidFill>
                  <a:srgbClr val="0868A9"/>
                </a:solidFill>
                <a:latin typeface="Aaux ProLight" pitchFamily="2" charset="0"/>
              </a:rPr>
              <a:t>CONFERENCES</a:t>
            </a:r>
            <a:br>
              <a:rPr lang="en-US">
                <a:solidFill>
                  <a:srgbClr val="0868A9"/>
                </a:solidFill>
                <a:latin typeface="Aaux ProLight" pitchFamily="2" charset="0"/>
              </a:rPr>
            </a:br>
            <a:r>
              <a:rPr lang="en-US">
                <a:solidFill>
                  <a:srgbClr val="0868A9"/>
                </a:solidFill>
                <a:latin typeface="Aaux ProLight" pitchFamily="2" charset="0"/>
              </a:rPr>
              <a:t>2011</a:t>
            </a:r>
          </a:p>
        </p:txBody>
      </p:sp>
      <p:pic>
        <p:nvPicPr>
          <p:cNvPr id="4" name="Picture 4" descr="ESO_AW_logo_b_c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5" y="4723216"/>
            <a:ext cx="676510" cy="19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ESO_AW_logo_live_b_r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62" y="404814"/>
            <a:ext cx="1078675" cy="14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APAC2011_Melbourne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844161"/>
            <a:ext cx="3119437" cy="350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Insights2011_Brussels_Atomium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44161"/>
            <a:ext cx="3119438" cy="3507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48580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&amp;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iStock_000010926560Medium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" t="4375"/>
          <a:stretch>
            <a:fillRect/>
          </a:stretch>
        </p:blipFill>
        <p:spPr bwMode="auto">
          <a:xfrm>
            <a:off x="857265" y="962025"/>
            <a:ext cx="5692775" cy="359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>
          <a:xfrm>
            <a:off x="5038725" y="962032"/>
            <a:ext cx="3925888" cy="377429"/>
          </a:xfrm>
          <a:prstGeom prst="rect">
            <a:avLst/>
          </a:prstGeom>
          <a:noFill/>
          <a:ln/>
        </p:spPr>
        <p:txBody>
          <a:bodyPr wrap="none"/>
          <a:lstStyle/>
          <a:p>
            <a:pPr>
              <a:defRPr/>
            </a:pPr>
            <a:r>
              <a:rPr lang="en-US" sz="2800" dirty="0">
                <a:solidFill>
                  <a:srgbClr val="0868A9"/>
                </a:solidFill>
                <a:latin typeface="Aaux ProLight" pitchFamily="2" charset="0"/>
              </a:rPr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28466773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8" descr="iStock_000004571620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32" r="11499"/>
          <a:stretch/>
        </p:blipFill>
        <p:spPr bwMode="auto">
          <a:xfrm>
            <a:off x="0" y="-186142"/>
            <a:ext cx="9144000" cy="532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 userDrawn="1"/>
        </p:nvSpPr>
        <p:spPr>
          <a:xfrm>
            <a:off x="493713" y="1275161"/>
            <a:ext cx="7162800" cy="809625"/>
          </a:xfrm>
          <a:prstGeom prst="rect">
            <a:avLst/>
          </a:prstGeom>
          <a:noFill/>
          <a:ln/>
        </p:spPr>
        <p:txBody>
          <a:bodyPr wrap="none"/>
          <a:lstStyle/>
          <a:p>
            <a:pPr>
              <a:defRPr/>
            </a:pPr>
            <a:r>
              <a:rPr lang="en-US" sz="4400">
                <a:solidFill>
                  <a:prstClr val="white"/>
                </a:solidFill>
                <a:latin typeface="Aaux ProLight" pitchFamily="2" charset="0"/>
              </a:rPr>
              <a:t>CLOSING</a:t>
            </a:r>
          </a:p>
        </p:txBody>
      </p:sp>
      <p:pic>
        <p:nvPicPr>
          <p:cNvPr id="4" name="Picture 33" descr="ESO_AW_logo_w_c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62" y="404816"/>
            <a:ext cx="1078675" cy="31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7931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GRESS 2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shutterstock_24211099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82" r="16083"/>
          <a:stretch/>
        </p:blipFill>
        <p:spPr bwMode="auto">
          <a:xfrm>
            <a:off x="-98529" y="0"/>
            <a:ext cx="9242528" cy="518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ESO_AW_logo_live_w_c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2" y="404814"/>
            <a:ext cx="1133094" cy="147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 userDrawn="1"/>
        </p:nvSpPr>
        <p:spPr>
          <a:xfrm>
            <a:off x="433388" y="953461"/>
            <a:ext cx="7162800" cy="3348038"/>
          </a:xfrm>
          <a:prstGeom prst="rect">
            <a:avLst/>
          </a:prstGeom>
          <a:noFill/>
          <a:ln/>
        </p:spPr>
        <p:txBody>
          <a:bodyPr wrap="none"/>
          <a:lstStyle/>
          <a:p>
            <a:pPr>
              <a:defRPr/>
            </a:pPr>
            <a:r>
              <a:rPr lang="en-US" sz="3200" dirty="0">
                <a:solidFill>
                  <a:prstClr val="white"/>
                </a:solidFill>
                <a:latin typeface="Aaux ProLight" pitchFamily="2" charset="0"/>
              </a:rPr>
              <a:t>CONGRESS 2011</a:t>
            </a:r>
            <a:br>
              <a:rPr lang="en-US" sz="2000" dirty="0">
                <a:solidFill>
                  <a:prstClr val="white"/>
                </a:solidFill>
                <a:latin typeface="Aaux ProLight" pitchFamily="2" charset="0"/>
              </a:rPr>
            </a:br>
            <a:r>
              <a:rPr lang="en-US" sz="2400" dirty="0">
                <a:solidFill>
                  <a:prstClr val="white"/>
                </a:solidFill>
                <a:latin typeface="Aaux ProLight" pitchFamily="2" charset="0"/>
              </a:rPr>
              <a:t>IMPACT - Research Reloaded</a:t>
            </a:r>
            <a:br>
              <a:rPr lang="en-US" dirty="0">
                <a:solidFill>
                  <a:prstClr val="white"/>
                </a:solidFill>
                <a:latin typeface="Aaux ProLight" pitchFamily="2" charset="0"/>
              </a:rPr>
            </a:br>
            <a:br>
              <a:rPr lang="en-US" sz="2000" dirty="0">
                <a:solidFill>
                  <a:prstClr val="white"/>
                </a:solidFill>
                <a:latin typeface="Aaux ProLight" pitchFamily="2" charset="0"/>
              </a:rPr>
            </a:br>
            <a:r>
              <a:rPr lang="en-US" sz="2400" dirty="0">
                <a:solidFill>
                  <a:srgbClr val="0865AB"/>
                </a:solidFill>
                <a:latin typeface="Aaux ProLight" pitchFamily="2" charset="0"/>
              </a:rPr>
              <a:t>Amsterdam / 18 - 21 September</a:t>
            </a:r>
            <a:br>
              <a:rPr lang="en-US" sz="2000" dirty="0">
                <a:solidFill>
                  <a:prstClr val="white"/>
                </a:solidFill>
                <a:latin typeface="Aaux ProLight" pitchFamily="2" charset="0"/>
              </a:rPr>
            </a:br>
            <a:br>
              <a:rPr lang="en-US" b="1" dirty="0">
                <a:solidFill>
                  <a:srgbClr val="FF3300"/>
                </a:solidFill>
                <a:latin typeface="Aaux ProLight" pitchFamily="2" charset="0"/>
              </a:rPr>
            </a:br>
            <a:r>
              <a:rPr lang="en-US" dirty="0">
                <a:solidFill>
                  <a:srgbClr val="FF3300"/>
                </a:solidFill>
                <a:latin typeface="Aaux ProBold" pitchFamily="2" charset="0"/>
              </a:rPr>
              <a:t> </a:t>
            </a:r>
            <a:br>
              <a:rPr lang="en-US" dirty="0">
                <a:solidFill>
                  <a:srgbClr val="FF3300"/>
                </a:solidFill>
                <a:latin typeface="Aaux ProBold" pitchFamily="2" charset="0"/>
              </a:rPr>
            </a:br>
            <a:br>
              <a:rPr lang="en-US" dirty="0">
                <a:solidFill>
                  <a:srgbClr val="FF3300"/>
                </a:solidFill>
                <a:latin typeface="Aaux ProBold" pitchFamily="2" charset="0"/>
              </a:rPr>
            </a:br>
            <a:br>
              <a:rPr lang="en-GB" dirty="0">
                <a:solidFill>
                  <a:srgbClr val="FF3300"/>
                </a:solidFill>
                <a:latin typeface="Aaux ProBold" pitchFamily="2" charset="0"/>
              </a:rPr>
            </a:br>
            <a:endParaRPr lang="en-US" dirty="0">
              <a:solidFill>
                <a:srgbClr val="FF3300"/>
              </a:solidFill>
              <a:latin typeface="Aaux ProBold" pitchFamily="2" charset="0"/>
            </a:endParaRPr>
          </a:p>
        </p:txBody>
      </p:sp>
      <p:pic>
        <p:nvPicPr>
          <p:cNvPr id="5" name="Picture 21" descr="ESO_AW_logo_b_c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5" y="4723216"/>
            <a:ext cx="676510" cy="19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5392743" y="1063235"/>
            <a:ext cx="296511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400">
                <a:solidFill>
                  <a:srgbClr val="ACA095"/>
                </a:solidFill>
                <a:latin typeface="AauxPro-Light" pitchFamily="18" charset="0"/>
              </a:rPr>
              <a:t>Deadline for synopses:</a:t>
            </a:r>
          </a:p>
          <a:p>
            <a:pPr>
              <a:defRPr/>
            </a:pPr>
            <a:r>
              <a:rPr lang="en-GB" sz="2400">
                <a:solidFill>
                  <a:srgbClr val="ACA095"/>
                </a:solidFill>
                <a:latin typeface="AauxPro-Light" pitchFamily="18" charset="0"/>
              </a:rPr>
              <a:t>11 February, 2011</a:t>
            </a:r>
            <a:endParaRPr lang="nl-NL" sz="2400">
              <a:solidFill>
                <a:srgbClr val="ACA095"/>
              </a:solidFill>
              <a:latin typeface="AauxPro-Ligh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2070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29988" y="5002396"/>
            <a:ext cx="2133600" cy="141104"/>
          </a:xfrm>
          <a:prstGeom prst="rect">
            <a:avLst/>
          </a:prstGeom>
        </p:spPr>
        <p:txBody>
          <a:bodyPr/>
          <a:lstStyle>
            <a:lvl1pPr algn="ctr">
              <a:defRPr sz="675">
                <a:solidFill>
                  <a:srgbClr val="002060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GB" dirty="0"/>
              <a:t>Page|</a:t>
            </a:r>
            <a:fld id="{0AF1EF0B-93FE-45A7-AFB5-356399A05AE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439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58776" y="870348"/>
            <a:ext cx="4137025" cy="3645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1" y="870348"/>
            <a:ext cx="4137025" cy="364569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88E69F-CCE7-4CAB-ACA1-B99E9AA1E906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093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el en diagram of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8775" y="153591"/>
            <a:ext cx="8426450" cy="285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SmartArt 2"/>
          <p:cNvSpPr>
            <a:spLocks noGrp="1"/>
          </p:cNvSpPr>
          <p:nvPr>
            <p:ph type="dgm" idx="1"/>
          </p:nvPr>
        </p:nvSpPr>
        <p:spPr>
          <a:xfrm>
            <a:off x="358775" y="870348"/>
            <a:ext cx="8426450" cy="3645694"/>
          </a:xfrm>
        </p:spPr>
        <p:txBody>
          <a:bodyPr/>
          <a:lstStyle/>
          <a:p>
            <a:r>
              <a:rPr lang="en-US"/>
              <a:t>Click icon to add SmartArt graphic</a:t>
            </a: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>
          <a:xfrm>
            <a:off x="8135939" y="4758929"/>
            <a:ext cx="649287" cy="183356"/>
          </a:xfrm>
        </p:spPr>
        <p:txBody>
          <a:bodyPr/>
          <a:lstStyle>
            <a:lvl1pPr>
              <a:defRPr/>
            </a:lvl1pPr>
          </a:lstStyle>
          <a:p>
            <a:fld id="{DC75B338-53B6-4B35-AA8D-951F8F2537DB}" type="slidenum">
              <a:rPr lang="nl-NL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9336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54305" y="1004039"/>
            <a:ext cx="8435394" cy="3122318"/>
          </a:xfrm>
        </p:spPr>
        <p:txBody>
          <a:bodyPr/>
          <a:lstStyle/>
          <a:p>
            <a:pPr lvl="0"/>
            <a:r>
              <a:rPr lang="nl-NL"/>
              <a:t>Click to edit Master text styles</a:t>
            </a:r>
          </a:p>
          <a:p>
            <a:pPr lvl="1"/>
            <a:r>
              <a:rPr lang="nl-NL"/>
              <a:t>Second level</a:t>
            </a:r>
          </a:p>
          <a:p>
            <a:pPr lvl="2"/>
            <a:r>
              <a:rPr lang="nl-NL"/>
              <a:t>Third level</a:t>
            </a:r>
          </a:p>
          <a:p>
            <a:pPr lvl="3"/>
            <a:r>
              <a:rPr lang="nl-NL"/>
              <a:t>Fourth level</a:t>
            </a:r>
          </a:p>
          <a:p>
            <a:pPr lvl="4"/>
            <a:r>
              <a:rPr lang="nl-NL"/>
              <a:t>Fifth level</a:t>
            </a:r>
            <a:endParaRPr lang="nl-NL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Click to edit Master title style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282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173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74" name="Picture 26" descr="Verloop_Screen_4x3_300DP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92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667" name="AutoShape 19"/>
          <p:cNvSpPr>
            <a:spLocks noChangeAspect="1" noChangeArrowheads="1" noTextEdit="1"/>
          </p:cNvSpPr>
          <p:nvPr/>
        </p:nvSpPr>
        <p:spPr bwMode="auto">
          <a:xfrm>
            <a:off x="6477000" y="2571750"/>
            <a:ext cx="2667000" cy="121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nl-NL">
              <a:solidFill>
                <a:srgbClr val="31353E"/>
              </a:solidFill>
            </a:endParaRPr>
          </a:p>
        </p:txBody>
      </p:sp>
      <p:grpSp>
        <p:nvGrpSpPr>
          <p:cNvPr id="27671" name="Group 23"/>
          <p:cNvGrpSpPr>
            <a:grpSpLocks/>
          </p:cNvGrpSpPr>
          <p:nvPr/>
        </p:nvGrpSpPr>
        <p:grpSpPr bwMode="auto">
          <a:xfrm>
            <a:off x="0" y="2571750"/>
            <a:ext cx="9144000" cy="1214438"/>
            <a:chOff x="0" y="2160"/>
            <a:chExt cx="5760" cy="1020"/>
          </a:xfrm>
        </p:grpSpPr>
        <p:sp>
          <p:nvSpPr>
            <p:cNvPr id="27666" name="Freeform 18"/>
            <p:cNvSpPr>
              <a:spLocks/>
            </p:cNvSpPr>
            <p:nvPr userDrawn="1"/>
          </p:nvSpPr>
          <p:spPr bwMode="auto">
            <a:xfrm>
              <a:off x="0" y="2160"/>
              <a:ext cx="4081" cy="1020"/>
            </a:xfrm>
            <a:custGeom>
              <a:avLst/>
              <a:gdLst>
                <a:gd name="T0" fmla="*/ 1792 w 4082"/>
                <a:gd name="T1" fmla="*/ 1020 h 1020"/>
                <a:gd name="T2" fmla="*/ 4082 w 4082"/>
                <a:gd name="T3" fmla="*/ 1020 h 1020"/>
                <a:gd name="T4" fmla="*/ 4082 w 4082"/>
                <a:gd name="T5" fmla="*/ 144 h 1020"/>
                <a:gd name="T6" fmla="*/ 3938 w 4082"/>
                <a:gd name="T7" fmla="*/ 0 h 1020"/>
                <a:gd name="T8" fmla="*/ 0 w 4082"/>
                <a:gd name="T9" fmla="*/ 0 h 1020"/>
                <a:gd name="T10" fmla="*/ 0 w 4082"/>
                <a:gd name="T11" fmla="*/ 1020 h 1020"/>
                <a:gd name="T12" fmla="*/ 1792 w 4082"/>
                <a:gd name="T13" fmla="*/ 1020 h 1020"/>
                <a:gd name="T14" fmla="*/ 1792 w 4082"/>
                <a:gd name="T15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82" h="1020">
                  <a:moveTo>
                    <a:pt x="1792" y="1020"/>
                  </a:moveTo>
                  <a:lnTo>
                    <a:pt x="4082" y="1020"/>
                  </a:lnTo>
                  <a:lnTo>
                    <a:pt x="4082" y="144"/>
                  </a:lnTo>
                  <a:lnTo>
                    <a:pt x="3938" y="0"/>
                  </a:lnTo>
                  <a:lnTo>
                    <a:pt x="0" y="0"/>
                  </a:lnTo>
                  <a:lnTo>
                    <a:pt x="0" y="1020"/>
                  </a:lnTo>
                  <a:lnTo>
                    <a:pt x="1792" y="1020"/>
                  </a:lnTo>
                  <a:lnTo>
                    <a:pt x="1792" y="1020"/>
                  </a:lnTo>
                  <a:close/>
                </a:path>
              </a:pathLst>
            </a:custGeom>
            <a:gradFill flip="none" rotWithShape="1">
              <a:gsLst>
                <a:gs pos="36000">
                  <a:srgbClr val="005E5D"/>
                </a:gs>
                <a:gs pos="0">
                  <a:srgbClr val="005E5D">
                    <a:alpha val="25000"/>
                  </a:srgbClr>
                </a:gs>
                <a:gs pos="100000">
                  <a:srgbClr val="005E5D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27668" name="Freeform 20"/>
            <p:cNvSpPr>
              <a:spLocks/>
            </p:cNvSpPr>
            <p:nvPr userDrawn="1"/>
          </p:nvSpPr>
          <p:spPr bwMode="auto">
            <a:xfrm>
              <a:off x="4080" y="2160"/>
              <a:ext cx="1680" cy="1020"/>
            </a:xfrm>
            <a:custGeom>
              <a:avLst/>
              <a:gdLst>
                <a:gd name="T0" fmla="*/ 0 w 1678"/>
                <a:gd name="T1" fmla="*/ 1020 h 1020"/>
                <a:gd name="T2" fmla="*/ 0 w 1678"/>
                <a:gd name="T3" fmla="*/ 144 h 1020"/>
                <a:gd name="T4" fmla="*/ 0 w 1678"/>
                <a:gd name="T5" fmla="*/ 144 h 1020"/>
                <a:gd name="T6" fmla="*/ 146 w 1678"/>
                <a:gd name="T7" fmla="*/ 0 h 1020"/>
                <a:gd name="T8" fmla="*/ 146 w 1678"/>
                <a:gd name="T9" fmla="*/ 0 h 1020"/>
                <a:gd name="T10" fmla="*/ 1678 w 1678"/>
                <a:gd name="T11" fmla="*/ 0 h 1020"/>
                <a:gd name="T12" fmla="*/ 1678 w 1678"/>
                <a:gd name="T13" fmla="*/ 1020 h 1020"/>
                <a:gd name="T14" fmla="*/ 0 w 1678"/>
                <a:gd name="T15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8" h="1020">
                  <a:moveTo>
                    <a:pt x="0" y="1020"/>
                  </a:moveTo>
                  <a:lnTo>
                    <a:pt x="0" y="144"/>
                  </a:lnTo>
                  <a:lnTo>
                    <a:pt x="0" y="144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678" y="0"/>
                  </a:lnTo>
                  <a:lnTo>
                    <a:pt x="1678" y="1020"/>
                  </a:lnTo>
                  <a:lnTo>
                    <a:pt x="0" y="1020"/>
                  </a:lnTo>
                  <a:close/>
                </a:path>
              </a:pathLst>
            </a:custGeom>
            <a:solidFill>
              <a:srgbClr val="313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</p:grpSp>
      <p:sp>
        <p:nvSpPr>
          <p:cNvPr id="27669" name="Freeform 21"/>
          <p:cNvSpPr>
            <a:spLocks/>
          </p:cNvSpPr>
          <p:nvPr/>
        </p:nvSpPr>
        <p:spPr bwMode="auto">
          <a:xfrm>
            <a:off x="6477000" y="2571750"/>
            <a:ext cx="2667000" cy="1214438"/>
          </a:xfrm>
          <a:custGeom>
            <a:avLst/>
            <a:gdLst>
              <a:gd name="T0" fmla="*/ 0 w 1678"/>
              <a:gd name="T1" fmla="*/ 1020 h 1020"/>
              <a:gd name="T2" fmla="*/ 0 w 1678"/>
              <a:gd name="T3" fmla="*/ 144 h 1020"/>
              <a:gd name="T4" fmla="*/ 0 w 1678"/>
              <a:gd name="T5" fmla="*/ 144 h 1020"/>
              <a:gd name="T6" fmla="*/ 146 w 1678"/>
              <a:gd name="T7" fmla="*/ 0 h 1020"/>
              <a:gd name="T8" fmla="*/ 146 w 1678"/>
              <a:gd name="T9" fmla="*/ 0 h 1020"/>
              <a:gd name="T10" fmla="*/ 1678 w 1678"/>
              <a:gd name="T11" fmla="*/ 0 h 1020"/>
              <a:gd name="T12" fmla="*/ 1678 w 1678"/>
              <a:gd name="T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8" h="1020">
                <a:moveTo>
                  <a:pt x="0" y="1020"/>
                </a:moveTo>
                <a:lnTo>
                  <a:pt x="0" y="144"/>
                </a:lnTo>
                <a:lnTo>
                  <a:pt x="0" y="144"/>
                </a:lnTo>
                <a:lnTo>
                  <a:pt x="146" y="0"/>
                </a:lnTo>
                <a:lnTo>
                  <a:pt x="146" y="0"/>
                </a:lnTo>
                <a:lnTo>
                  <a:pt x="1678" y="0"/>
                </a:lnTo>
                <a:lnTo>
                  <a:pt x="1678" y="10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2993231"/>
            <a:ext cx="6192838" cy="381000"/>
          </a:xfrm>
        </p:spPr>
        <p:txBody>
          <a:bodyPr anchor="b"/>
          <a:lstStyle>
            <a:lvl1pPr algn="r">
              <a:lnSpc>
                <a:spcPts val="3000"/>
              </a:lnSpc>
              <a:defRPr sz="3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title style</a:t>
            </a:r>
            <a:endParaRPr lang="nl-NL" noProof="0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3176" y="4598194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0" y="3375422"/>
            <a:ext cx="6192838" cy="285750"/>
          </a:xfrm>
        </p:spPr>
        <p:txBody>
          <a:bodyPr/>
          <a:lstStyle>
            <a:lvl1pPr marL="0" indent="0" algn="r">
              <a:lnSpc>
                <a:spcPts val="2250"/>
              </a:lnSpc>
              <a:spcBef>
                <a:spcPct val="0"/>
              </a:spcBef>
              <a:spcAft>
                <a:spcPct val="0"/>
              </a:spcAft>
              <a:buFont typeface="Wingdings 3" pitchFamily="18" charset="2"/>
              <a:buNone/>
              <a:defRPr sz="2025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nl-NL" noProof="0"/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" y="1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sp>
        <p:nvSpPr>
          <p:cNvPr id="27658" name="AutoShape 10"/>
          <p:cNvSpPr>
            <a:spLocks noChangeArrowheads="1"/>
          </p:cNvSpPr>
          <p:nvPr/>
        </p:nvSpPr>
        <p:spPr bwMode="auto">
          <a:xfrm rot="18900000">
            <a:off x="4411663" y="364331"/>
            <a:ext cx="323850" cy="242888"/>
          </a:xfrm>
          <a:prstGeom prst="rtTriangl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pic>
        <p:nvPicPr>
          <p:cNvPr id="27677" name="Picture 29" descr="AA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75" y="242887"/>
            <a:ext cx="2471738" cy="24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 userDrawn="1"/>
        </p:nvSpPr>
        <p:spPr>
          <a:xfrm rot="10800000">
            <a:off x="-1" y="2355727"/>
            <a:ext cx="3088347" cy="432047"/>
          </a:xfrm>
          <a:prstGeom prst="rect">
            <a:avLst/>
          </a:prstGeom>
          <a:gradFill flip="none" rotWithShape="1">
            <a:gsLst>
              <a:gs pos="0">
                <a:srgbClr val="79838C">
                  <a:alpha val="50000"/>
                </a:srgbClr>
              </a:gs>
              <a:gs pos="100000">
                <a:srgbClr val="79838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 rot="10800000">
            <a:off x="-2" y="2571751"/>
            <a:ext cx="3088347" cy="432047"/>
          </a:xfrm>
          <a:prstGeom prst="rect">
            <a:avLst/>
          </a:prstGeom>
          <a:gradFill flip="none" rotWithShape="1">
            <a:gsLst>
              <a:gs pos="0">
                <a:srgbClr val="79838C">
                  <a:alpha val="50000"/>
                </a:srgbClr>
              </a:gs>
              <a:gs pos="100000">
                <a:srgbClr val="79838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8101366" y="2787775"/>
            <a:ext cx="1042634" cy="998414"/>
          </a:xfrm>
          <a:prstGeom prst="rect">
            <a:avLst/>
          </a:prstGeom>
          <a:gradFill flip="none" rotWithShape="1">
            <a:gsLst>
              <a:gs pos="0">
                <a:srgbClr val="004C4C">
                  <a:alpha val="50000"/>
                </a:srgbClr>
              </a:gs>
              <a:gs pos="100000">
                <a:srgbClr val="004C4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6588224" y="3286981"/>
            <a:ext cx="2555776" cy="754955"/>
          </a:xfrm>
          <a:prstGeom prst="rect">
            <a:avLst/>
          </a:prstGeom>
          <a:gradFill flip="none" rotWithShape="1">
            <a:gsLst>
              <a:gs pos="0">
                <a:srgbClr val="31353E"/>
              </a:gs>
              <a:gs pos="100000">
                <a:srgbClr val="31353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516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31353E">
                  <a:tint val="75000"/>
                </a:srgbClr>
              </a:solidFill>
            </a:endParaRPr>
          </a:p>
        </p:txBody>
      </p:sp>
      <p:pic>
        <p:nvPicPr>
          <p:cNvPr id="5" name="Picture 4" descr="Screen Clippi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894008"/>
            <a:ext cx="1324160" cy="12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27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w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1.wmf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153591"/>
            <a:ext cx="84264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te bewerken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870348"/>
            <a:ext cx="8426450" cy="364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176" y="4598194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pic>
        <p:nvPicPr>
          <p:cNvPr id="26639" name="Picture 15" descr="AAMP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70" y="4774406"/>
            <a:ext cx="2471738" cy="24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ep 2"/>
          <p:cNvGrpSpPr/>
          <p:nvPr/>
        </p:nvGrpSpPr>
        <p:grpSpPr>
          <a:xfrm>
            <a:off x="1" y="542700"/>
            <a:ext cx="9144001" cy="138113"/>
            <a:chOff x="0" y="723600"/>
            <a:chExt cx="9144001" cy="184150"/>
          </a:xfrm>
        </p:grpSpPr>
        <p:sp>
          <p:nvSpPr>
            <p:cNvPr id="12" name="AutoShape 17"/>
            <p:cNvSpPr>
              <a:spLocks noChangeAspect="1" noChangeArrowheads="1" noTextEdit="1"/>
            </p:cNvSpPr>
            <p:nvPr userDrawn="1"/>
          </p:nvSpPr>
          <p:spPr bwMode="auto">
            <a:xfrm>
              <a:off x="0" y="723600"/>
              <a:ext cx="91440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3" name="Freeform 19"/>
            <p:cNvSpPr>
              <a:spLocks/>
            </p:cNvSpPr>
            <p:nvPr userDrawn="1"/>
          </p:nvSpPr>
          <p:spPr bwMode="auto">
            <a:xfrm>
              <a:off x="6310313" y="723600"/>
              <a:ext cx="338138" cy="184150"/>
            </a:xfrm>
            <a:custGeom>
              <a:avLst/>
              <a:gdLst>
                <a:gd name="T0" fmla="*/ 102 w 213"/>
                <a:gd name="T1" fmla="*/ 111 h 116"/>
                <a:gd name="T2" fmla="*/ 0 w 213"/>
                <a:gd name="T3" fmla="*/ 9 h 116"/>
                <a:gd name="T4" fmla="*/ 9 w 213"/>
                <a:gd name="T5" fmla="*/ 0 h 116"/>
                <a:gd name="T6" fmla="*/ 106 w 213"/>
                <a:gd name="T7" fmla="*/ 98 h 116"/>
                <a:gd name="T8" fmla="*/ 204 w 213"/>
                <a:gd name="T9" fmla="*/ 0 h 116"/>
                <a:gd name="T10" fmla="*/ 213 w 213"/>
                <a:gd name="T11" fmla="*/ 9 h 116"/>
                <a:gd name="T12" fmla="*/ 111 w 213"/>
                <a:gd name="T13" fmla="*/ 111 h 116"/>
                <a:gd name="T14" fmla="*/ 106 w 213"/>
                <a:gd name="T15" fmla="*/ 116 h 116"/>
                <a:gd name="T16" fmla="*/ 102 w 213"/>
                <a:gd name="T17" fmla="*/ 1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16">
                  <a:moveTo>
                    <a:pt x="102" y="11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06" y="98"/>
                  </a:lnTo>
                  <a:lnTo>
                    <a:pt x="204" y="0"/>
                  </a:lnTo>
                  <a:lnTo>
                    <a:pt x="213" y="9"/>
                  </a:lnTo>
                  <a:lnTo>
                    <a:pt x="111" y="111"/>
                  </a:lnTo>
                  <a:lnTo>
                    <a:pt x="106" y="116"/>
                  </a:lnTo>
                  <a:lnTo>
                    <a:pt x="102" y="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 userDrawn="1"/>
          </p:nvSpPr>
          <p:spPr bwMode="auto">
            <a:xfrm>
              <a:off x="0" y="723600"/>
              <a:ext cx="6324600" cy="19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 userDrawn="1"/>
          </p:nvSpPr>
          <p:spPr bwMode="auto">
            <a:xfrm>
              <a:off x="6634163" y="723600"/>
              <a:ext cx="2509838" cy="19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7668344" y="4752000"/>
            <a:ext cx="1475656" cy="278483"/>
          </a:xfrm>
          <a:prstGeom prst="rect">
            <a:avLst/>
          </a:prstGeom>
          <a:gradFill flip="none" rotWithShape="1">
            <a:gsLst>
              <a:gs pos="0">
                <a:srgbClr val="004C4C"/>
              </a:gs>
              <a:gs pos="100000">
                <a:srgbClr val="004C4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88224" y="4894008"/>
            <a:ext cx="2555776" cy="249492"/>
          </a:xfrm>
          <a:prstGeom prst="rect">
            <a:avLst/>
          </a:prstGeom>
          <a:gradFill flip="none" rotWithShape="1">
            <a:gsLst>
              <a:gs pos="0">
                <a:srgbClr val="31353E"/>
              </a:gs>
              <a:gs pos="100000">
                <a:srgbClr val="31353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35939" y="4758929"/>
            <a:ext cx="649287" cy="1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50" b="1">
                <a:solidFill>
                  <a:srgbClr val="FFFFFF"/>
                </a:solidFill>
              </a:defRPr>
            </a:lvl1pPr>
          </a:lstStyle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09461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</p:sldLayoutIdLst>
  <p:hf hdr="0" ftr="0" dt="0"/>
  <p:txStyles>
    <p:titleStyle>
      <a:lvl1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5pPr>
      <a:lvl6pPr marL="3429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6pPr>
      <a:lvl7pPr marL="6858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7pPr>
      <a:lvl8pPr marL="10287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8pPr>
      <a:lvl9pPr marL="13716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9pPr>
    </p:titleStyle>
    <p:bodyStyle>
      <a:lvl1pPr marL="198835" indent="-19883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ea typeface="+mn-ea"/>
          <a:cs typeface="+mn-cs"/>
        </a:defRPr>
      </a:lvl1pPr>
      <a:lvl2pPr marL="607219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2pPr>
      <a:lvl3pPr marL="1004888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3pPr>
      <a:lvl4pPr marL="1410891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4pPr>
      <a:lvl5pPr marL="18180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5pPr>
      <a:lvl6pPr marL="21609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6pPr>
      <a:lvl7pPr marL="25038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7pPr>
      <a:lvl8pPr marL="28467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8pPr>
      <a:lvl9pPr marL="31896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8775" y="153591"/>
            <a:ext cx="84264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het opmaakprofiel te bewerken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870348"/>
            <a:ext cx="8426450" cy="364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opmaakprofielen van de modeltekst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3176" y="4598194"/>
            <a:ext cx="9140825" cy="54530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>
              <a:solidFill>
                <a:srgbClr val="31353E"/>
              </a:solidFill>
            </a:endParaRPr>
          </a:p>
        </p:txBody>
      </p:sp>
      <p:pic>
        <p:nvPicPr>
          <p:cNvPr id="26639" name="Picture 15" descr="AAMP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70" y="4774406"/>
            <a:ext cx="2471738" cy="242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ep 2"/>
          <p:cNvGrpSpPr/>
          <p:nvPr/>
        </p:nvGrpSpPr>
        <p:grpSpPr>
          <a:xfrm>
            <a:off x="1" y="542700"/>
            <a:ext cx="9144001" cy="138113"/>
            <a:chOff x="0" y="723600"/>
            <a:chExt cx="9144001" cy="184150"/>
          </a:xfrm>
        </p:grpSpPr>
        <p:sp>
          <p:nvSpPr>
            <p:cNvPr id="12" name="AutoShape 17"/>
            <p:cNvSpPr>
              <a:spLocks noChangeAspect="1" noChangeArrowheads="1" noTextEdit="1"/>
            </p:cNvSpPr>
            <p:nvPr userDrawn="1"/>
          </p:nvSpPr>
          <p:spPr bwMode="auto">
            <a:xfrm>
              <a:off x="0" y="723600"/>
              <a:ext cx="914400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3" name="Freeform 19"/>
            <p:cNvSpPr>
              <a:spLocks/>
            </p:cNvSpPr>
            <p:nvPr userDrawn="1"/>
          </p:nvSpPr>
          <p:spPr bwMode="auto">
            <a:xfrm>
              <a:off x="6310313" y="723600"/>
              <a:ext cx="338138" cy="184150"/>
            </a:xfrm>
            <a:custGeom>
              <a:avLst/>
              <a:gdLst>
                <a:gd name="T0" fmla="*/ 102 w 213"/>
                <a:gd name="T1" fmla="*/ 111 h 116"/>
                <a:gd name="T2" fmla="*/ 0 w 213"/>
                <a:gd name="T3" fmla="*/ 9 h 116"/>
                <a:gd name="T4" fmla="*/ 9 w 213"/>
                <a:gd name="T5" fmla="*/ 0 h 116"/>
                <a:gd name="T6" fmla="*/ 106 w 213"/>
                <a:gd name="T7" fmla="*/ 98 h 116"/>
                <a:gd name="T8" fmla="*/ 204 w 213"/>
                <a:gd name="T9" fmla="*/ 0 h 116"/>
                <a:gd name="T10" fmla="*/ 213 w 213"/>
                <a:gd name="T11" fmla="*/ 9 h 116"/>
                <a:gd name="T12" fmla="*/ 111 w 213"/>
                <a:gd name="T13" fmla="*/ 111 h 116"/>
                <a:gd name="T14" fmla="*/ 106 w 213"/>
                <a:gd name="T15" fmla="*/ 116 h 116"/>
                <a:gd name="T16" fmla="*/ 102 w 213"/>
                <a:gd name="T17" fmla="*/ 11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116">
                  <a:moveTo>
                    <a:pt x="102" y="111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106" y="98"/>
                  </a:lnTo>
                  <a:lnTo>
                    <a:pt x="204" y="0"/>
                  </a:lnTo>
                  <a:lnTo>
                    <a:pt x="213" y="9"/>
                  </a:lnTo>
                  <a:lnTo>
                    <a:pt x="111" y="111"/>
                  </a:lnTo>
                  <a:lnTo>
                    <a:pt x="106" y="116"/>
                  </a:lnTo>
                  <a:lnTo>
                    <a:pt x="102" y="1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 userDrawn="1"/>
          </p:nvSpPr>
          <p:spPr bwMode="auto">
            <a:xfrm>
              <a:off x="0" y="723600"/>
              <a:ext cx="6324600" cy="19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 userDrawn="1"/>
          </p:nvSpPr>
          <p:spPr bwMode="auto">
            <a:xfrm>
              <a:off x="6634163" y="723600"/>
              <a:ext cx="2509838" cy="190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nl-NL">
                <a:solidFill>
                  <a:srgbClr val="31353E"/>
                </a:solidFill>
              </a:endParaRPr>
            </a:p>
          </p:txBody>
        </p:sp>
      </p:grpSp>
      <p:sp>
        <p:nvSpPr>
          <p:cNvPr id="16" name="Rectangle 15"/>
          <p:cNvSpPr/>
          <p:nvPr/>
        </p:nvSpPr>
        <p:spPr>
          <a:xfrm>
            <a:off x="7668344" y="4752000"/>
            <a:ext cx="1475656" cy="278483"/>
          </a:xfrm>
          <a:prstGeom prst="rect">
            <a:avLst/>
          </a:prstGeom>
          <a:gradFill flip="none" rotWithShape="1">
            <a:gsLst>
              <a:gs pos="0">
                <a:srgbClr val="004C4C"/>
              </a:gs>
              <a:gs pos="100000">
                <a:srgbClr val="004C4C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88224" y="4894008"/>
            <a:ext cx="2555776" cy="249492"/>
          </a:xfrm>
          <a:prstGeom prst="rect">
            <a:avLst/>
          </a:prstGeom>
          <a:gradFill flip="none" rotWithShape="1">
            <a:gsLst>
              <a:gs pos="0">
                <a:srgbClr val="31353E"/>
              </a:gs>
              <a:gs pos="100000">
                <a:srgbClr val="31353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1353E"/>
              </a:solidFill>
            </a:endParaRPr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35939" y="4758929"/>
            <a:ext cx="649287" cy="18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50" b="1">
                <a:solidFill>
                  <a:srgbClr val="FFFFFF"/>
                </a:solidFill>
              </a:defRPr>
            </a:lvl1pPr>
          </a:lstStyle>
          <a:p>
            <a:fld id="{624EACE9-88EF-4C34-B5CD-CDC046E08B93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srgbClr val="31353E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69594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</p:sldLayoutIdLst>
  <p:hf hdr="0" ftr="0" dt="0"/>
  <p:txStyles>
    <p:titleStyle>
      <a:lvl1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5pPr>
      <a:lvl6pPr marL="3429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6pPr>
      <a:lvl7pPr marL="6858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7pPr>
      <a:lvl8pPr marL="10287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8pPr>
      <a:lvl9pPr marL="1371600" algn="l" rtl="0" eaLnBrk="1" fontAlgn="base" hangingPunct="1">
        <a:lnSpc>
          <a:spcPts val="2250"/>
        </a:lnSpc>
        <a:spcBef>
          <a:spcPct val="0"/>
        </a:spcBef>
        <a:spcAft>
          <a:spcPct val="0"/>
        </a:spcAft>
        <a:defRPr sz="2100">
          <a:solidFill>
            <a:srgbClr val="54646C"/>
          </a:solidFill>
          <a:latin typeface="Arial" charset="0"/>
          <a:cs typeface="Arial" charset="0"/>
        </a:defRPr>
      </a:lvl9pPr>
    </p:titleStyle>
    <p:bodyStyle>
      <a:lvl1pPr marL="198835" indent="-19883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ea typeface="+mn-ea"/>
          <a:cs typeface="+mn-cs"/>
        </a:defRPr>
      </a:lvl1pPr>
      <a:lvl2pPr marL="607219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2pPr>
      <a:lvl3pPr marL="1004888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3pPr>
      <a:lvl4pPr marL="1410891" indent="-200025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4pPr>
      <a:lvl5pPr marL="18180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5pPr>
      <a:lvl6pPr marL="21609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6pPr>
      <a:lvl7pPr marL="25038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7pPr>
      <a:lvl8pPr marL="28467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8pPr>
      <a:lvl9pPr marL="3189685" indent="-207169" algn="l" rtl="0" eaLnBrk="1" fontAlgn="base" hangingPunct="1">
        <a:lnSpc>
          <a:spcPts val="1800"/>
        </a:lnSpc>
        <a:spcBef>
          <a:spcPts val="300"/>
        </a:spcBef>
        <a:spcAft>
          <a:spcPts val="300"/>
        </a:spcAft>
        <a:buClr>
          <a:srgbClr val="54646C"/>
        </a:buClr>
        <a:buFont typeface="Wingdings 3" pitchFamily="18" charset="2"/>
        <a:buChar char="}"/>
        <a:defRPr>
          <a:solidFill>
            <a:srgbClr val="54646C"/>
          </a:solidFill>
          <a:latin typeface="+mn-lt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385A141-8CF4-472E-9717-4711FD7993DF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10/18/2016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C6B44CB8-E7B7-4EBB-AF34-905E93DD0F9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2777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474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aux ProLight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hyperlink" Target="https://owa.werkonline.nu/owa/redir.aspx?C=hSqLYV3AkM_Ik_WNp6fsu0K94zGl7mgKOeJiiVStdQbv7JwwQuzTCA..&amp;URL=http://www.glocalities.com/news/poverty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emf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011" y="3745440"/>
            <a:ext cx="45309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 Value of Research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- Light at the end of the Tunnel?</a:t>
            </a:r>
          </a:p>
        </p:txBody>
      </p:sp>
    </p:spTree>
    <p:extLst>
      <p:ext uri="{BB962C8B-B14F-4D97-AF65-F5344CB8AC3E}">
        <p14:creationId xmlns:p14="http://schemas.microsoft.com/office/powerpoint/2010/main" val="22615385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56" y="254000"/>
            <a:ext cx="8692444" cy="4889500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6" y="157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499811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1650144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5" name="Picture 4" descr="Screen Shot 2016-10-03 at 13.15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3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05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03 at 13.17.2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1" y="1036380"/>
            <a:ext cx="4576936" cy="3522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046" y="273845"/>
            <a:ext cx="7886700" cy="589755"/>
          </a:xfrm>
        </p:spPr>
        <p:txBody>
          <a:bodyPr/>
          <a:lstStyle/>
          <a:p>
            <a:r>
              <a:rPr lang="en-US" sz="2400" dirty="0"/>
              <a:t>http://</a:t>
            </a:r>
            <a:r>
              <a:rPr lang="en-US" sz="2400" dirty="0" err="1"/>
              <a:t>www.researchchoices.org</a:t>
            </a:r>
            <a:r>
              <a:rPr lang="en-US" sz="2400" dirty="0"/>
              <a:t>/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1447042"/>
            <a:ext cx="4569817" cy="279475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“Soft-launched” in March</a:t>
            </a: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Unique cross-industry initiative</a:t>
            </a: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“Hard”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launch:Privacy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 Day 2017</a:t>
            </a: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Primary Focus on Audience </a:t>
            </a:r>
            <a:r>
              <a:rPr lang="en-US" sz="1800" dirty="0" err="1">
                <a:solidFill>
                  <a:schemeClr val="accent1">
                    <a:lumMod val="50000"/>
                  </a:schemeClr>
                </a:solidFill>
              </a:rPr>
              <a:t>Msrmnt</a:t>
            </a:r>
            <a:endParaRPr lang="en-US" sz="1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Industry-standard?</a:t>
            </a: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Association “agnostic”</a:t>
            </a:r>
          </a:p>
          <a:p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Legislative “proof” of </a:t>
            </a:r>
            <a:br>
              <a:rPr lang="en-US" sz="18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1800" dirty="0">
                <a:solidFill>
                  <a:schemeClr val="accent1">
                    <a:lumMod val="50000"/>
                  </a:schemeClr>
                </a:solidFill>
              </a:rPr>
              <a:t>citizen-centric focus</a:t>
            </a:r>
          </a:p>
        </p:txBody>
      </p:sp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2623409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6-10-03 at 12.34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0"/>
            <a:ext cx="516762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798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15"/>
          <p:cNvPicPr>
            <a:picLocks noChangeAspect="1"/>
          </p:cNvPicPr>
          <p:nvPr/>
        </p:nvPicPr>
        <p:blipFill rotWithShape="1">
          <a:blip r:embed="rId2" cstate="print">
            <a:alphaModFix amt="7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67953" y="-20992"/>
            <a:ext cx="11180159" cy="51854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5659" y="1039197"/>
            <a:ext cx="8556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CA" sz="2000" b="1" dirty="0">
                <a:solidFill>
                  <a:srgbClr val="A50021"/>
                </a:solidFill>
                <a:latin typeface="Calibri"/>
              </a:rPr>
              <a:t>What was the problem?</a:t>
            </a:r>
          </a:p>
          <a:p>
            <a:pPr defTabSz="914400"/>
            <a:r>
              <a:rPr lang="en-CA" sz="2000" b="1" dirty="0">
                <a:solidFill>
                  <a:prstClr val="black"/>
                </a:solidFill>
              </a:rPr>
              <a:t>How to decrease road deaths and serious injuries among &lt;24 year olds in regional South Australia. 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chemeClr val="bg1"/>
                </a:solidFill>
                <a:latin typeface="Calibri"/>
              </a:rPr>
              <a:t>What was the research?</a:t>
            </a:r>
          </a:p>
          <a:p>
            <a:pPr defTabSz="914400"/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Behaviour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Change Model constructed using Qualitative research (116), Online qualitative research (8 groups), Quantitative study (n=1223)….6 months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FF6600"/>
                </a:solidFill>
                <a:latin typeface="Calibri"/>
              </a:rPr>
              <a:t>What was the result?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21 fewer deaths and 28 fewer significant injuries in the following 12 month period, resulting in reduced trauma, grieving and tragedy – AND an economic saving of AUS$ 145 million per annum</a:t>
            </a:r>
          </a:p>
        </p:txBody>
      </p:sp>
      <p:pic>
        <p:nvPicPr>
          <p:cNvPr id="6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882467" y="171030"/>
            <a:ext cx="6207433" cy="67917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Applying the principles of </a:t>
            </a:r>
            <a:r>
              <a:rPr lang="en-US" sz="2800" dirty="0" err="1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behaviour</a:t>
            </a:r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 change to road safety in South Australia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7200" y="235284"/>
            <a:ext cx="921916" cy="92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44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7858" y="1191597"/>
            <a:ext cx="855614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CA" sz="2000" b="1" dirty="0">
                <a:solidFill>
                  <a:srgbClr val="A50021"/>
                </a:solidFill>
                <a:latin typeface="Calibri"/>
              </a:rPr>
              <a:t>What was the problem?</a:t>
            </a:r>
          </a:p>
          <a:p>
            <a:pPr defTabSz="914400"/>
            <a:r>
              <a:rPr lang="en-CA" sz="2000" b="1" dirty="0">
                <a:solidFill>
                  <a:prstClr val="black"/>
                </a:solidFill>
              </a:rPr>
              <a:t>How to increase the number of citizens submitting online tax returns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0000FF"/>
                </a:solidFill>
                <a:latin typeface="Calibri"/>
              </a:rPr>
              <a:t>What was the research?</a:t>
            </a:r>
          </a:p>
          <a:p>
            <a:pPr defTabSz="914400"/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Behavioural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economics ethnography and ‘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NudgeLab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’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800000"/>
                </a:solidFill>
                <a:latin typeface="Calibri"/>
              </a:rPr>
              <a:t>What was the result?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Low awareness, recognition and understanding necessitated a completely new communication campaign, which led to…</a:t>
            </a:r>
          </a:p>
          <a:p>
            <a:pPr marL="342900" indent="-342900" defTabSz="914400">
              <a:buFontTx/>
              <a:buChar char="-"/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10% increase in online tax returns within 6 months, </a:t>
            </a:r>
          </a:p>
          <a:p>
            <a:pPr marL="342900" indent="-342900" defTabSz="914400">
              <a:buFontTx/>
              <a:buChar char="-"/>
            </a:pPr>
            <a:r>
              <a:rPr lang="en-US" sz="2000" b="1" dirty="0">
                <a:solidFill>
                  <a:prstClr val="black"/>
                </a:solidFill>
                <a:latin typeface="Calibri"/>
              </a:rPr>
              <a:t>400 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tonnes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LESS of paper!</a:t>
            </a:r>
          </a:p>
        </p:txBody>
      </p:sp>
      <p:pic>
        <p:nvPicPr>
          <p:cNvPr id="6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6400" y="182984"/>
            <a:ext cx="921916" cy="921916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95167" y="183730"/>
            <a:ext cx="5915025" cy="67917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How research helped to collect taxes!</a:t>
            </a:r>
          </a:p>
        </p:txBody>
      </p:sp>
    </p:spTree>
    <p:extLst>
      <p:ext uri="{BB962C8B-B14F-4D97-AF65-F5344CB8AC3E}">
        <p14:creationId xmlns:p14="http://schemas.microsoft.com/office/powerpoint/2010/main" val="8232170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alphaModFix amt="38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2159" y="988397"/>
            <a:ext cx="85561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CA" sz="2000" b="1" dirty="0">
                <a:solidFill>
                  <a:srgbClr val="A50021"/>
                </a:solidFill>
                <a:latin typeface="Calibri"/>
              </a:rPr>
              <a:t>What was the problem?</a:t>
            </a:r>
          </a:p>
          <a:p>
            <a:pPr defTabSz="914400"/>
            <a:r>
              <a:rPr lang="en-CA" sz="2000" b="1" dirty="0">
                <a:solidFill>
                  <a:prstClr val="black"/>
                </a:solidFill>
              </a:rPr>
              <a:t>How to achieve sustainable profit growth in the Foodservice sector. 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0000FF"/>
                </a:solidFill>
                <a:latin typeface="Calibri"/>
              </a:rPr>
              <a:t>What was the research?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Four-stage shopper-</a:t>
            </a:r>
            <a:r>
              <a:rPr lang="en-US" sz="2000" b="1" dirty="0" err="1">
                <a:solidFill>
                  <a:prstClr val="black"/>
                </a:solidFill>
                <a:latin typeface="Calibri"/>
              </a:rPr>
              <a:t>focussed</a:t>
            </a:r>
            <a:r>
              <a:rPr lang="en-US" sz="2000" b="1" dirty="0">
                <a:solidFill>
                  <a:prstClr val="black"/>
                </a:solidFill>
                <a:latin typeface="Calibri"/>
              </a:rPr>
              <a:t> qualitative and quantitative methodology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800000"/>
                </a:solidFill>
                <a:latin typeface="Calibri"/>
              </a:rPr>
              <a:t>What was the result?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32.3% uplift in Foodservice category profits;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25.5% uplift in Foodservice sales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‘Active Brand Consideration’ increased from 44% to 63% in 7 months</a:t>
            </a:r>
          </a:p>
        </p:txBody>
      </p:sp>
      <p:pic>
        <p:nvPicPr>
          <p:cNvPr id="6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7" name="Picture 6" descr="Screen Shot 2016-10-03 at 13.33.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4281020"/>
            <a:ext cx="1735956" cy="6084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895167" y="183730"/>
            <a:ext cx="6207433" cy="67917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How to increase sales of ‘food-on-the-go’ </a:t>
            </a:r>
          </a:p>
        </p:txBody>
      </p:sp>
    </p:spTree>
    <p:extLst>
      <p:ext uri="{BB962C8B-B14F-4D97-AF65-F5344CB8AC3E}">
        <p14:creationId xmlns:p14="http://schemas.microsoft.com/office/powerpoint/2010/main" val="35136000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alphaModFix amt="33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895167" y="183730"/>
            <a:ext cx="6982133" cy="679174"/>
          </a:xfrm>
        </p:spPr>
        <p:txBody>
          <a:bodyPr>
            <a:normAutofit fontScale="90000"/>
          </a:bodyPr>
          <a:lstStyle/>
          <a:p>
            <a:r>
              <a:rPr lang="en-US" sz="2800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How research became part of Customer Service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7858" y="1191597"/>
            <a:ext cx="85561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CA" sz="2000" b="1" dirty="0">
                <a:solidFill>
                  <a:srgbClr val="A50021"/>
                </a:solidFill>
                <a:latin typeface="Calibri"/>
              </a:rPr>
              <a:t>What was the problem?</a:t>
            </a:r>
          </a:p>
          <a:p>
            <a:pPr defTabSz="914400"/>
            <a:r>
              <a:rPr lang="en-CA" sz="2000" b="1" dirty="0">
                <a:solidFill>
                  <a:prstClr val="black"/>
                </a:solidFill>
                <a:latin typeface="+mn-lt"/>
              </a:rPr>
              <a:t>How to continuously improve Sky Priority service offering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0000FF"/>
                </a:solidFill>
                <a:latin typeface="Calibri"/>
              </a:rPr>
              <a:t>What was the research?</a:t>
            </a:r>
          </a:p>
          <a:p>
            <a:pPr defTabSz="914400"/>
            <a:r>
              <a:rPr lang="en-US" sz="2000" b="1" dirty="0">
                <a:solidFill>
                  <a:prstClr val="black"/>
                </a:solidFill>
                <a:latin typeface="Calibri"/>
              </a:rPr>
              <a:t>Panel of 5000 travellers across 20 airlines, with an app.</a:t>
            </a:r>
            <a:br>
              <a:rPr lang="en-US" sz="2000" b="1" dirty="0">
                <a:solidFill>
                  <a:prstClr val="black"/>
                </a:solidFill>
                <a:latin typeface="Calibri"/>
              </a:rPr>
            </a:br>
            <a:r>
              <a:rPr lang="en-US" sz="2000" b="1" dirty="0">
                <a:solidFill>
                  <a:prstClr val="black"/>
                </a:solidFill>
                <a:latin typeface="Calibri"/>
              </a:rPr>
              <a:t>Target of 70% coverage of 60 most important airports</a:t>
            </a:r>
          </a:p>
          <a:p>
            <a:pPr defTabSz="914400"/>
            <a:endParaRPr lang="en-US" sz="20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b="1" dirty="0">
                <a:solidFill>
                  <a:srgbClr val="800000"/>
                </a:solidFill>
                <a:latin typeface="Calibri"/>
              </a:rPr>
              <a:t>What was the result?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Program endorsed by Marketing VP’s of all airlines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83% increase in </a:t>
            </a:r>
            <a:r>
              <a:rPr lang="en-US" sz="2000" b="1" dirty="0">
                <a:latin typeface="+mn-lt"/>
              </a:rPr>
              <a:t>understand the customers better</a:t>
            </a:r>
            <a:endParaRPr lang="nl-BE" sz="2000" dirty="0">
              <a:latin typeface="+mn-lt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78% said the results helped them </a:t>
            </a:r>
            <a:r>
              <a:rPr lang="en-US" sz="2000" b="1" dirty="0">
                <a:latin typeface="+mn-lt"/>
              </a:rPr>
              <a:t>to envision the strategy</a:t>
            </a:r>
            <a:r>
              <a:rPr lang="en-US" sz="2000" dirty="0">
                <a:latin typeface="+mn-lt"/>
              </a:rPr>
              <a:t> and </a:t>
            </a:r>
            <a:r>
              <a:rPr lang="en-US" sz="2000" b="1" dirty="0">
                <a:latin typeface="+mn-lt"/>
              </a:rPr>
              <a:t>next steps</a:t>
            </a:r>
            <a:endParaRPr lang="nl-BE" sz="2000" dirty="0">
              <a:latin typeface="+mn-lt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</a:rPr>
              <a:t>95% said the panel brought </a:t>
            </a:r>
            <a:r>
              <a:rPr lang="en-US" sz="2000" b="1" dirty="0">
                <a:latin typeface="+mn-lt"/>
              </a:rPr>
              <a:t>more relevant data and insights</a:t>
            </a:r>
            <a:r>
              <a:rPr lang="en-US" sz="2000" dirty="0">
                <a:latin typeface="+mn-lt"/>
              </a:rPr>
              <a:t>.</a:t>
            </a:r>
            <a:endParaRPr lang="nl-BE" sz="2000" dirty="0"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7200" y="3536308"/>
            <a:ext cx="2068140" cy="46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2733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6-10-04 at 12.17.0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04" y="695350"/>
            <a:ext cx="2822996" cy="4244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36467" y="101600"/>
            <a:ext cx="5077133" cy="533400"/>
          </a:xfrm>
        </p:spPr>
        <p:txBody>
          <a:bodyPr>
            <a:normAutofit/>
          </a:bodyPr>
          <a:lstStyle/>
          <a:p>
            <a:r>
              <a:rPr lang="en-GB" sz="2000" b="1" dirty="0">
                <a:hlinkClick r:id="rId4"/>
              </a:rPr>
              <a:t>http://www.glocalities.com/news/poverty.html</a:t>
            </a:r>
            <a:r>
              <a:rPr lang="en-GB" sz="2000" b="1" dirty="0"/>
              <a:t>.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9" name="Picture 8" descr="Screen Shot 2016-10-04 at 12.37.2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000" y="156340"/>
            <a:ext cx="1608708" cy="4405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3751" y="1375863"/>
            <a:ext cx="5870957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089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2200"/>
            <a:ext cx="9144000" cy="3353080"/>
          </a:xfrm>
          <a:prstGeom prst="rect">
            <a:avLst/>
          </a:prstGeom>
        </p:spPr>
      </p:pic>
      <p:pic>
        <p:nvPicPr>
          <p:cNvPr id="6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1162528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0"/>
            <a:ext cx="4408714" cy="5143500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20838697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1011" y="3745440"/>
            <a:ext cx="25564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YES THERE IS !!</a:t>
            </a:r>
          </a:p>
          <a:p>
            <a:r>
              <a:rPr lang="en-US" sz="2400" dirty="0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81497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40" y="970883"/>
            <a:ext cx="3854366" cy="41726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5920" y="1827360"/>
            <a:ext cx="910426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sz="1600" dirty="0"/>
              <a:t>TRUMP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7618" y="4377360"/>
            <a:ext cx="801271" cy="26161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none" rtlCol="0">
            <a:spAutoFit/>
          </a:bodyPr>
          <a:lstStyle/>
          <a:p>
            <a:r>
              <a:rPr lang="en-US" sz="1100" dirty="0"/>
              <a:t>CLINTON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8627" y="2965711"/>
            <a:ext cx="4716016" cy="19718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9934" y="42546"/>
            <a:ext cx="3809865" cy="2860967"/>
          </a:xfrm>
          <a:prstGeom prst="rect">
            <a:avLst/>
          </a:prstGeom>
        </p:spPr>
      </p:pic>
      <p:pic>
        <p:nvPicPr>
          <p:cNvPr id="9" name="Afbeelding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7897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465238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139" y="504190"/>
            <a:ext cx="7249368" cy="4525009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7897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2523792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9668" y="0"/>
            <a:ext cx="7764004" cy="5143500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634222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46" y="919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5045" y="2633580"/>
            <a:ext cx="3975587" cy="20260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27" y="991850"/>
            <a:ext cx="4892842" cy="3669632"/>
          </a:xfrm>
          <a:prstGeom prst="rect">
            <a:avLst/>
          </a:prstGeom>
          <a:ln>
            <a:solidFill>
              <a:srgbClr val="0033CC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3684" y="1002631"/>
            <a:ext cx="3887125" cy="157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80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601"/>
            <a:ext cx="9169982" cy="5435098"/>
          </a:xfrm>
          <a:prstGeom prst="rect">
            <a:avLst/>
          </a:prstGeom>
        </p:spPr>
      </p:pic>
      <p:pic>
        <p:nvPicPr>
          <p:cNvPr id="5" name="Picture 4" descr="mage result for Research No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792" y="219902"/>
            <a:ext cx="2025947" cy="667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" y="30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123359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52436"/>
            <a:ext cx="8610600" cy="4843463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6" y="30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428478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307180"/>
            <a:ext cx="8597900" cy="4836319"/>
          </a:xfrm>
          <a:prstGeom prst="rect">
            <a:avLst/>
          </a:prstGeom>
        </p:spPr>
      </p:pic>
      <p:pic>
        <p:nvPicPr>
          <p:cNvPr id="5" name="Afbeelding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6" y="28432"/>
            <a:ext cx="1390109" cy="555092"/>
          </a:xfrm>
          <a:prstGeom prst="rect">
            <a:avLst/>
          </a:prstGeom>
          <a:extLst>
            <a:ext uri="{FAA26D3D-D897-4be2-8F04-BA451C77F1D7}">
              <ma14:placeholderFlag xmlns:ma14="http://schemas.microsoft.com/office/mac/drawingml/2011/main" xmlns=""/>
            </a:ext>
          </a:extLst>
        </p:spPr>
      </p:pic>
    </p:spTree>
    <p:extLst>
      <p:ext uri="{BB962C8B-B14F-4D97-AF65-F5344CB8AC3E}">
        <p14:creationId xmlns:p14="http://schemas.microsoft.com/office/powerpoint/2010/main" val="365533075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AAMP new">
  <a:themeElements>
    <a:clrScheme name="nieuw ABN AMRO MeesPierson">
      <a:dk1>
        <a:srgbClr val="31353E"/>
      </a:dk1>
      <a:lt1>
        <a:srgbClr val="31353E"/>
      </a:lt1>
      <a:dk2>
        <a:srgbClr val="005E5D"/>
      </a:dk2>
      <a:lt2>
        <a:srgbClr val="31353E"/>
      </a:lt2>
      <a:accent1>
        <a:srgbClr val="005E5D"/>
      </a:accent1>
      <a:accent2>
        <a:srgbClr val="31353E"/>
      </a:accent2>
      <a:accent3>
        <a:srgbClr val="79838C"/>
      </a:accent3>
      <a:accent4>
        <a:srgbClr val="BBBEC3"/>
      </a:accent4>
      <a:accent5>
        <a:srgbClr val="009286"/>
      </a:accent5>
      <a:accent6>
        <a:srgbClr val="004C4C"/>
      </a:accent6>
      <a:hlink>
        <a:srgbClr val="006480"/>
      </a:hlink>
      <a:folHlink>
        <a:srgbClr val="94C2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BN AMRO MeesPierson 1">
        <a:dk1>
          <a:srgbClr val="005E5D"/>
        </a:dk1>
        <a:lt1>
          <a:srgbClr val="FFE37E"/>
        </a:lt1>
        <a:dk2>
          <a:srgbClr val="31353E"/>
        </a:dk2>
        <a:lt2>
          <a:srgbClr val="006480"/>
        </a:lt2>
        <a:accent1>
          <a:srgbClr val="79838C"/>
        </a:accent1>
        <a:accent2>
          <a:srgbClr val="E0B361"/>
        </a:accent2>
        <a:accent3>
          <a:srgbClr val="ADAEAF"/>
        </a:accent3>
        <a:accent4>
          <a:srgbClr val="DAC26B"/>
        </a:accent4>
        <a:accent5>
          <a:srgbClr val="BEC1C5"/>
        </a:accent5>
        <a:accent6>
          <a:srgbClr val="CBA257"/>
        </a:accent6>
        <a:hlink>
          <a:srgbClr val="68972E"/>
        </a:hlink>
        <a:folHlink>
          <a:srgbClr val="937C0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resentation AAMP new">
  <a:themeElements>
    <a:clrScheme name="nieuw ABN AMRO MeesPierson">
      <a:dk1>
        <a:srgbClr val="31353E"/>
      </a:dk1>
      <a:lt1>
        <a:srgbClr val="31353E"/>
      </a:lt1>
      <a:dk2>
        <a:srgbClr val="005E5D"/>
      </a:dk2>
      <a:lt2>
        <a:srgbClr val="31353E"/>
      </a:lt2>
      <a:accent1>
        <a:srgbClr val="005E5D"/>
      </a:accent1>
      <a:accent2>
        <a:srgbClr val="31353E"/>
      </a:accent2>
      <a:accent3>
        <a:srgbClr val="79838C"/>
      </a:accent3>
      <a:accent4>
        <a:srgbClr val="BBBEC3"/>
      </a:accent4>
      <a:accent5>
        <a:srgbClr val="009286"/>
      </a:accent5>
      <a:accent6>
        <a:srgbClr val="004C4C"/>
      </a:accent6>
      <a:hlink>
        <a:srgbClr val="006480"/>
      </a:hlink>
      <a:folHlink>
        <a:srgbClr val="94C23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BN AMRO MeesPierson 1">
        <a:dk1>
          <a:srgbClr val="005E5D"/>
        </a:dk1>
        <a:lt1>
          <a:srgbClr val="FFE37E"/>
        </a:lt1>
        <a:dk2>
          <a:srgbClr val="31353E"/>
        </a:dk2>
        <a:lt2>
          <a:srgbClr val="006480"/>
        </a:lt2>
        <a:accent1>
          <a:srgbClr val="79838C"/>
        </a:accent1>
        <a:accent2>
          <a:srgbClr val="E0B361"/>
        </a:accent2>
        <a:accent3>
          <a:srgbClr val="ADAEAF"/>
        </a:accent3>
        <a:accent4>
          <a:srgbClr val="DAC26B"/>
        </a:accent4>
        <a:accent5>
          <a:srgbClr val="BEC1C5"/>
        </a:accent5>
        <a:accent6>
          <a:srgbClr val="CBA257"/>
        </a:accent6>
        <a:hlink>
          <a:srgbClr val="68972E"/>
        </a:hlink>
        <a:folHlink>
          <a:srgbClr val="937C0A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ESOMAR">
      <a:dk1>
        <a:sysClr val="windowText" lastClr="000000"/>
      </a:dk1>
      <a:lt1>
        <a:sysClr val="window" lastClr="FFFFFF"/>
      </a:lt1>
      <a:dk2>
        <a:srgbClr val="0865AB"/>
      </a:dk2>
      <a:lt2>
        <a:srgbClr val="8AB5D5"/>
      </a:lt2>
      <a:accent1>
        <a:srgbClr val="00549E"/>
      </a:accent1>
      <a:accent2>
        <a:srgbClr val="0865AB"/>
      </a:accent2>
      <a:accent3>
        <a:srgbClr val="8AB5D5"/>
      </a:accent3>
      <a:accent4>
        <a:srgbClr val="8A7967"/>
      </a:accent4>
      <a:accent5>
        <a:srgbClr val="939BA1"/>
      </a:accent5>
      <a:accent6>
        <a:srgbClr val="ACA09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29436</TotalTime>
  <Words>334</Words>
  <Application>Microsoft Office PowerPoint</Application>
  <PresentationFormat>On-screen Show (16:9)</PresentationFormat>
  <Paragraphs>57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Aaux ProBold</vt:lpstr>
      <vt:lpstr>Aaux ProLight</vt:lpstr>
      <vt:lpstr>AauxPro-Light</vt:lpstr>
      <vt:lpstr>Arial</vt:lpstr>
      <vt:lpstr>Calibri</vt:lpstr>
      <vt:lpstr>Calibri Light</vt:lpstr>
      <vt:lpstr>Trebuchet MS</vt:lpstr>
      <vt:lpstr>Wingdings 3</vt:lpstr>
      <vt:lpstr>Presentation AAMP new</vt:lpstr>
      <vt:lpstr>1_Presentation AAMP new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http://www.researchchoices.org/</vt:lpstr>
      <vt:lpstr>PowerPoint Presentation</vt:lpstr>
      <vt:lpstr>Applying the principles of behaviour change to road safety in South Australia</vt:lpstr>
      <vt:lpstr>How research helped to collect taxes!</vt:lpstr>
      <vt:lpstr>How to increase sales of ‘food-on-the-go’ </vt:lpstr>
      <vt:lpstr>How research became part of Customer Service</vt:lpstr>
      <vt:lpstr>http://www.glocalities.com/news/poverty.html.</vt:lpstr>
      <vt:lpstr>PowerPoint Presentation</vt:lpstr>
      <vt:lpstr>PowerPoint Presentation</vt:lpstr>
    </vt:vector>
  </TitlesOfParts>
  <Manager>Finn Raben</Manager>
  <Company>ESOMAR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ESOMAR Professional Standards and Government Affairs</dc:title>
  <dc:subject>AGM 2013 - Key Achievements</dc:subject>
  <dc:creator>Kim Smouter and Elisa Matas</dc:creator>
  <cp:keywords/>
  <dc:description/>
  <cp:lastModifiedBy>Gerard O'Neill</cp:lastModifiedBy>
  <cp:revision>783</cp:revision>
  <cp:lastPrinted>2016-09-13T14:54:34Z</cp:lastPrinted>
  <dcterms:created xsi:type="dcterms:W3CDTF">2011-01-13T09:47:42Z</dcterms:created>
  <dcterms:modified xsi:type="dcterms:W3CDTF">2016-10-18T12:41:33Z</dcterms:modified>
  <cp:category/>
</cp:coreProperties>
</file>