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72" r:id="rId2"/>
  </p:sldMasterIdLst>
  <p:notesMasterIdLst>
    <p:notesMasterId r:id="rId21"/>
  </p:notesMasterIdLst>
  <p:handoutMasterIdLst>
    <p:handoutMasterId r:id="rId22"/>
  </p:handoutMasterIdLst>
  <p:sldIdLst>
    <p:sldId id="257" r:id="rId3"/>
    <p:sldId id="283" r:id="rId4"/>
    <p:sldId id="258" r:id="rId5"/>
    <p:sldId id="260" r:id="rId6"/>
    <p:sldId id="280" r:id="rId7"/>
    <p:sldId id="264" r:id="rId8"/>
    <p:sldId id="261" r:id="rId9"/>
    <p:sldId id="268" r:id="rId10"/>
    <p:sldId id="265" r:id="rId11"/>
    <p:sldId id="269" r:id="rId12"/>
    <p:sldId id="271" r:id="rId13"/>
    <p:sldId id="267" r:id="rId14"/>
    <p:sldId id="273" r:id="rId15"/>
    <p:sldId id="272" r:id="rId16"/>
    <p:sldId id="275" r:id="rId17"/>
    <p:sldId id="279" r:id="rId18"/>
    <p:sldId id="277" r:id="rId19"/>
    <p:sldId id="282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e Hobbs" initials="MH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E2FF"/>
    <a:srgbClr val="85B7C3"/>
    <a:srgbClr val="009900"/>
    <a:srgbClr val="336600"/>
    <a:srgbClr val="A1AE39"/>
    <a:srgbClr val="161616"/>
    <a:srgbClr val="919190"/>
    <a:srgbClr val="AB1D35"/>
    <a:srgbClr val="414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3" autoAdjust="0"/>
    <p:restoredTop sz="86381" autoAdjust="0"/>
  </p:normalViewPr>
  <p:slideViewPr>
    <p:cSldViewPr snapToGrid="0">
      <p:cViewPr varScale="1">
        <p:scale>
          <a:sx n="99" d="100"/>
          <a:sy n="99" d="100"/>
        </p:scale>
        <p:origin x="123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758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2781646128314679"/>
          <c:y val="0.12585460324890804"/>
          <c:w val="0.54632887256805907"/>
          <c:h val="0.5463288725680590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Global</c:v>
                </c:pt>
              </c:strCache>
            </c:strRef>
          </c:tx>
          <c:dPt>
            <c:idx val="0"/>
            <c:bubble3D val="0"/>
            <c:spPr>
              <a:solidFill>
                <a:srgbClr val="FFFFFF">
                  <a:alpha val="8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1EDB-45B2-94AE-F15E884424BD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1EDB-45B2-94AE-F15E884424BD}"/>
              </c:ext>
            </c:extLst>
          </c:dPt>
          <c:dLbls>
            <c:dLbl>
              <c:idx val="0"/>
              <c:layout>
                <c:manualLayout>
                  <c:x val="-0.16232654214187353"/>
                  <c:y val="0.131723456092652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DB-45B2-94AE-F15E884424BD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DB-45B2-94AE-F15E884424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% Internet</c:v>
                </c:pt>
                <c:pt idx="1">
                  <c:v>% Other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0.26</c:v>
                </c:pt>
                <c:pt idx="1">
                  <c:v>0.74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EDB-45B2-94AE-F15E884424B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entury Gothic" panose="020B0502020202020204" pitchFamily="34" charset="0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2781646128314679"/>
          <c:y val="0.12585460324890804"/>
          <c:w val="0.54632887256805907"/>
          <c:h val="0.5463288725680590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Global</c:v>
                </c:pt>
              </c:strCache>
            </c:strRef>
          </c:tx>
          <c:dPt>
            <c:idx val="0"/>
            <c:bubble3D val="0"/>
            <c:spPr>
              <a:solidFill>
                <a:srgbClr val="FFFFFF">
                  <a:alpha val="8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55E1-4196-A45D-331EF3A80F37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55E1-4196-A45D-331EF3A80F37}"/>
              </c:ext>
            </c:extLst>
          </c:dPt>
          <c:dLbls>
            <c:dLbl>
              <c:idx val="0"/>
              <c:layout>
                <c:manualLayout>
                  <c:x val="-0.16232654214187353"/>
                  <c:y val="0.131723456092652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E1-4196-A45D-331EF3A80F3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5E1-4196-A45D-331EF3A80F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% Internet</c:v>
                </c:pt>
                <c:pt idx="1">
                  <c:v>% Other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0.28000000000000003</c:v>
                </c:pt>
                <c:pt idx="1">
                  <c:v>0.72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E1-4196-A45D-331EF3A80F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entury Gothic" panose="020B0502020202020204" pitchFamily="34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069306930693074E-2"/>
          <c:y val="0.1982914399136898"/>
          <c:w val="0.9133663366336634"/>
          <c:h val="0.505813081699746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5"/>
            </a:solidFill>
            <a:ln w="25550">
              <a:noFill/>
            </a:ln>
          </c:spPr>
          <c:invertIfNegative val="0"/>
          <c:dLbls>
            <c:delete val="1"/>
          </c:dLbls>
          <c:cat>
            <c:strRef>
              <c:f>Sheet1!$B$1:$I$1</c:f>
              <c:strCache>
                <c:ptCount val="8"/>
                <c:pt idx="0">
                  <c:v>Social media</c:v>
                </c:pt>
                <c:pt idx="1">
                  <c:v>Online video</c:v>
                </c:pt>
                <c:pt idx="2">
                  <c:v>Television</c:v>
                </c:pt>
                <c:pt idx="3">
                  <c:v>Word of mouth</c:v>
                </c:pt>
                <c:pt idx="4">
                  <c:v>Mobile</c:v>
                </c:pt>
                <c:pt idx="5">
                  <c:v>Microsites</c:v>
                </c:pt>
                <c:pt idx="6">
                  <c:v>Outdoor</c:v>
                </c:pt>
                <c:pt idx="7">
                  <c:v>Public relations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40</c:v>
                </c:pt>
                <c:pt idx="1">
                  <c:v>28</c:v>
                </c:pt>
                <c:pt idx="2">
                  <c:v>26</c:v>
                </c:pt>
                <c:pt idx="3">
                  <c:v>12</c:v>
                </c:pt>
                <c:pt idx="4">
                  <c:v>8</c:v>
                </c:pt>
                <c:pt idx="5">
                  <c:v>19</c:v>
                </c:pt>
                <c:pt idx="6">
                  <c:v>7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65-4032-B1F3-93B79C943623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85B7C3"/>
            </a:solidFill>
          </c:spPr>
          <c:invertIfNegative val="0"/>
          <c:dLbls>
            <c:delete val="1"/>
          </c:dLbls>
          <c:cat>
            <c:strRef>
              <c:f>Sheet1!$B$1:$I$1</c:f>
              <c:strCache>
                <c:ptCount val="8"/>
                <c:pt idx="0">
                  <c:v>Social media</c:v>
                </c:pt>
                <c:pt idx="1">
                  <c:v>Online video</c:v>
                </c:pt>
                <c:pt idx="2">
                  <c:v>Television</c:v>
                </c:pt>
                <c:pt idx="3">
                  <c:v>Word of mouth</c:v>
                </c:pt>
                <c:pt idx="4">
                  <c:v>Mobile</c:v>
                </c:pt>
                <c:pt idx="5">
                  <c:v>Microsites</c:v>
                </c:pt>
                <c:pt idx="6">
                  <c:v>Outdoor</c:v>
                </c:pt>
                <c:pt idx="7">
                  <c:v>Public relations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48</c:v>
                </c:pt>
                <c:pt idx="1">
                  <c:v>27</c:v>
                </c:pt>
                <c:pt idx="2">
                  <c:v>27</c:v>
                </c:pt>
                <c:pt idx="3">
                  <c:v>23</c:v>
                </c:pt>
                <c:pt idx="4">
                  <c:v>14</c:v>
                </c:pt>
                <c:pt idx="5">
                  <c:v>12</c:v>
                </c:pt>
                <c:pt idx="6">
                  <c:v>11</c:v>
                </c:pt>
                <c:pt idx="7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65-4032-B1F3-93B79C9436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0"/>
        <c:axId val="458229416"/>
        <c:axId val="458229808"/>
      </c:barChart>
      <c:catAx>
        <c:axId val="458229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319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pPr>
            <a:endParaRPr lang="en-US"/>
          </a:p>
        </c:txPr>
        <c:crossAx val="4582298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58229808"/>
        <c:scaling>
          <c:orientation val="minMax"/>
          <c:max val="60"/>
          <c:min val="0"/>
        </c:scaling>
        <c:delete val="0"/>
        <c:axPos val="l"/>
        <c:majorGridlines>
          <c:spPr>
            <a:ln>
              <a:prstDash val="sysDot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94">
            <a:solidFill>
              <a:schemeClr val="tx1"/>
            </a:solidFill>
            <a:prstDash val="sysDash"/>
          </a:ln>
        </c:spPr>
        <c:txPr>
          <a:bodyPr rot="0" vert="horz"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pPr>
            <a:endParaRPr lang="en-US"/>
          </a:p>
        </c:txPr>
        <c:crossAx val="458229416"/>
        <c:crosses val="autoZero"/>
        <c:crossBetween val="between"/>
      </c:valAx>
      <c:spPr>
        <a:noFill/>
        <a:ln w="2555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7" b="0" i="0" u="none" strike="noStrike" baseline="0">
          <a:solidFill>
            <a:schemeClr val="tx1"/>
          </a:solidFill>
          <a:latin typeface="Lato Black"/>
          <a:ea typeface="Trebuchet MS"/>
          <a:cs typeface="Trebuchet MS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6AAA7E-C949-4E43-AAC5-7BF5D6948C8B}" type="datetimeFigureOut">
              <a:rPr lang="en-IE" smtClean="0"/>
              <a:t>18/10/2016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3FC44-1A1B-4D3B-AE2A-067EEFDE290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2522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0D857-3247-4924-B5A2-1454A80797BE}" type="datetimeFigureOut">
              <a:rPr lang="en-IE" smtClean="0"/>
              <a:t>18/10/2016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9C3BA-19A6-4FBE-B0DF-E3D9EECE1F1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37822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indent="-234950">
              <a:spcBef>
                <a:spcPts val="1000"/>
              </a:spcBef>
              <a:buClr>
                <a:srgbClr val="ED7D31"/>
              </a:buClr>
              <a:defRPr/>
            </a:pPr>
            <a:r>
              <a:rPr lang="en-IE" i="1" dirty="0"/>
              <a:t>	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23191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69874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04469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819771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81977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75888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24603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98278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55451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80142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32328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040272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9C3BA-19A6-4FBE-B0DF-E3D9EECE1F12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069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896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Century Gothic" panose="020B0502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Century Gothic" panose="020B0502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A99C7C2-17DD-4CBD-A578-DDF7A3FB004A}" type="datetimeFigureOut">
              <a:rPr lang="en-IE" smtClean="0"/>
              <a:pPr/>
              <a:t>18/10/2016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22500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A99C7C2-17DD-4CBD-A578-DDF7A3FB004A}" type="datetimeFigureOut">
              <a:rPr lang="en-IE" smtClean="0"/>
              <a:pPr/>
              <a:t>18/10/2016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94377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A99C7C2-17DD-4CBD-A578-DDF7A3FB004A}" type="datetimeFigureOut">
              <a:rPr lang="en-IE" smtClean="0"/>
              <a:pPr/>
              <a:t>18/10/2016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07184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1473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397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64" y="365125"/>
            <a:ext cx="6695786" cy="968375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9564" y="1825625"/>
            <a:ext cx="6695786" cy="4351338"/>
          </a:xfrm>
          <a:prstGeom prst="rect">
            <a:avLst/>
          </a:prstGeom>
        </p:spPr>
        <p:txBody>
          <a:bodyPr/>
          <a:lstStyle>
            <a:lvl1pPr>
              <a:buClr>
                <a:schemeClr val="accent5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  <a:lvl2pPr>
              <a:buClr>
                <a:schemeClr val="accent5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2pPr>
            <a:lvl3pPr>
              <a:buClr>
                <a:schemeClr val="accent5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3pPr>
            <a:lvl4pPr>
              <a:buClr>
                <a:schemeClr val="accent5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4pPr>
            <a:lvl5pPr>
              <a:buClr>
                <a:schemeClr val="accent5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13319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A99C7C2-17DD-4CBD-A578-DDF7A3FB004A}" type="datetimeFigureOut">
              <a:rPr lang="en-IE" smtClean="0"/>
              <a:pPr/>
              <a:t>18/10/2016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6569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A99C7C2-17DD-4CBD-A578-DDF7A3FB004A}" type="datetimeFigureOut">
              <a:rPr lang="en-IE" smtClean="0"/>
              <a:pPr/>
              <a:t>18/10/2016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16359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A99C7C2-17DD-4CBD-A578-DDF7A3FB004A}" type="datetimeFigureOut">
              <a:rPr lang="en-IE" smtClean="0"/>
              <a:pPr/>
              <a:t>18/10/2016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3334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A99C7C2-17DD-4CBD-A578-DDF7A3FB004A}" type="datetimeFigureOut">
              <a:rPr lang="en-IE" smtClean="0"/>
              <a:pPr/>
              <a:t>18/10/2016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6319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A99C7C2-17DD-4CBD-A578-DDF7A3FB004A}" type="datetimeFigureOut">
              <a:rPr lang="en-IE" smtClean="0"/>
              <a:pPr/>
              <a:t>18/10/2016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7845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Century Gothic" panose="020B0502020202020204" pitchFamily="34" charset="0"/>
              </a:defRPr>
            </a:lvl1pPr>
            <a:lvl2pPr>
              <a:defRPr sz="2800">
                <a:latin typeface="Century Gothic" panose="020B0502020202020204" pitchFamily="34" charset="0"/>
              </a:defRPr>
            </a:lvl2pPr>
            <a:lvl3pPr>
              <a:defRPr sz="2400">
                <a:latin typeface="Century Gothic" panose="020B0502020202020204" pitchFamily="34" charset="0"/>
              </a:defRPr>
            </a:lvl3pPr>
            <a:lvl4pPr>
              <a:defRPr sz="2000">
                <a:latin typeface="Century Gothic" panose="020B0502020202020204" pitchFamily="34" charset="0"/>
              </a:defRPr>
            </a:lvl4pPr>
            <a:lvl5pPr>
              <a:defRPr sz="2000">
                <a:latin typeface="Century Gothic" panose="020B0502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Century Gothic" panose="020B0502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A99C7C2-17DD-4CBD-A578-DDF7A3FB004A}" type="datetimeFigureOut">
              <a:rPr lang="en-IE" smtClean="0"/>
              <a:pPr/>
              <a:t>18/10/2016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5480E1E-B8A3-46E7-99F7-1EBDC74AD903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36364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31481" y="2937449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/>
              <a:t>TEXT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31481" y="3825724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/>
              <a:t>TEXT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1481" y="4713999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321243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83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microsoft.com/office/2007/relationships/media" Target="../media/media2.wmv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2.jpe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openxmlformats.org/officeDocument/2006/relationships/image" Target="../media/image21.jpeg"/><Relationship Id="rId5" Type="http://schemas.microsoft.com/office/2007/relationships/media" Target="../media/media3.wmv"/><Relationship Id="rId10" Type="http://schemas.openxmlformats.org/officeDocument/2006/relationships/image" Target="../media/image20.png"/><Relationship Id="rId4" Type="http://schemas.openxmlformats.org/officeDocument/2006/relationships/video" Target="../media/media2.wmv"/><Relationship Id="rId9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10933" y="2855256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The rise, or not of Digital?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10933" y="3743531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Maureen van Wijk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10933" y="4631806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Kantar Millward Brown </a:t>
            </a:r>
          </a:p>
        </p:txBody>
      </p:sp>
    </p:spTree>
    <p:extLst>
      <p:ext uri="{BB962C8B-B14F-4D97-AF65-F5344CB8AC3E}">
        <p14:creationId xmlns:p14="http://schemas.microsoft.com/office/powerpoint/2010/main" val="3888460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573587" y="1327124"/>
            <a:ext cx="76078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To build and brand in the digital age you cannot just rely on the technology, if anything you have to plan even more than traditional media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911765" y="2076034"/>
            <a:ext cx="6904043" cy="2973047"/>
            <a:chOff x="2019300" y="2009775"/>
            <a:chExt cx="5413071" cy="1790700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9300" y="2009775"/>
              <a:ext cx="1742606" cy="1757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0902" y="2019300"/>
              <a:ext cx="1735345" cy="1757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5243" y="2028825"/>
              <a:ext cx="1757128" cy="177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/>
          <p:cNvSpPr/>
          <p:nvPr/>
        </p:nvSpPr>
        <p:spPr>
          <a:xfrm>
            <a:off x="1711052" y="5285302"/>
            <a:ext cx="7391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Research can help and support all the way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64" y="365126"/>
            <a:ext cx="6695786" cy="613070"/>
          </a:xfrm>
        </p:spPr>
        <p:txBody>
          <a:bodyPr/>
          <a:lstStyle/>
          <a:p>
            <a:r>
              <a:rPr lang="en-IE" dirty="0"/>
              <a:t>Three Things </a:t>
            </a:r>
          </a:p>
        </p:txBody>
      </p:sp>
    </p:spTree>
    <p:extLst>
      <p:ext uri="{BB962C8B-B14F-4D97-AF65-F5344CB8AC3E}">
        <p14:creationId xmlns:p14="http://schemas.microsoft.com/office/powerpoint/2010/main" val="4084882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5"/>
          <p:cNvSpPr txBox="1">
            <a:spLocks/>
          </p:cNvSpPr>
          <p:nvPr/>
        </p:nvSpPr>
        <p:spPr>
          <a:xfrm>
            <a:off x="1828800" y="977900"/>
            <a:ext cx="6910251" cy="3538946"/>
          </a:xfrm>
          <a:prstGeom prst="rect">
            <a:avLst/>
          </a:prstGeom>
        </p:spPr>
        <p:txBody>
          <a:bodyPr/>
          <a:lstStyle>
            <a:lvl1pPr marL="234950" indent="-2349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4950" marR="0" lvl="0" indent="-2349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7D3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IE" dirty="0">
              <a:solidFill>
                <a:sysClr val="windowText" lastClr="000000"/>
              </a:solidFill>
              <a:latin typeface="Lato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204" y="2792536"/>
            <a:ext cx="3527725" cy="2608804"/>
          </a:xfrm>
          <a:prstGeom prst="roundRect">
            <a:avLst>
              <a:gd name="adj" fmla="val 552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442" y="2828269"/>
            <a:ext cx="3506327" cy="2569758"/>
          </a:xfrm>
          <a:prstGeom prst="roundRect">
            <a:avLst>
              <a:gd name="adj" fmla="val 535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3197238" y="2451100"/>
            <a:ext cx="7136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this…</a:t>
            </a:r>
            <a:endParaRPr lang="en-IE" sz="1600" i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24481" y="2451100"/>
            <a:ext cx="8162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to this.</a:t>
            </a:r>
            <a:endParaRPr lang="en-IE" sz="1600" i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601845" y="1929895"/>
            <a:ext cx="5242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Old school marketing needs to evolve from…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9564" y="365126"/>
            <a:ext cx="6695786" cy="613070"/>
          </a:xfrm>
        </p:spPr>
        <p:txBody>
          <a:bodyPr/>
          <a:lstStyle/>
          <a:p>
            <a:r>
              <a:rPr lang="en-IE" dirty="0"/>
              <a:t>How to Ensure it Works!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9564" y="1113238"/>
            <a:ext cx="6695786" cy="375320"/>
          </a:xfrm>
        </p:spPr>
        <p:txBody>
          <a:bodyPr/>
          <a:lstStyle/>
          <a:p>
            <a:r>
              <a:rPr lang="en-IE" sz="1600" b="1" dirty="0"/>
              <a:t>Understand more than your Reach </a:t>
            </a:r>
          </a:p>
        </p:txBody>
      </p:sp>
    </p:spTree>
    <p:extLst>
      <p:ext uri="{BB962C8B-B14F-4D97-AF65-F5344CB8AC3E}">
        <p14:creationId xmlns:p14="http://schemas.microsoft.com/office/powerpoint/2010/main" val="2752742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2154115" y="3314739"/>
            <a:ext cx="1303175" cy="13031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b="1" dirty="0">
                <a:latin typeface="Century Gothic" panose="020B0502020202020204" pitchFamily="34" charset="0"/>
              </a:rPr>
              <a:t>68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08188" y="4630588"/>
            <a:ext cx="201369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Separate campaigns</a:t>
            </a:r>
            <a:br>
              <a:rPr lang="en-IE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for TV and online video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996086" y="2115743"/>
            <a:ext cx="2193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Impact on Brand Equity</a:t>
            </a:r>
          </a:p>
        </p:txBody>
      </p:sp>
      <p:sp>
        <p:nvSpPr>
          <p:cNvPr id="14" name="Oval 13"/>
          <p:cNvSpPr/>
          <p:nvPr/>
        </p:nvSpPr>
        <p:spPr>
          <a:xfrm>
            <a:off x="4009679" y="2741207"/>
            <a:ext cx="1876708" cy="187670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b="1" dirty="0">
                <a:latin typeface="Century Gothic" panose="020B0502020202020204" pitchFamily="34" charset="0"/>
              </a:rPr>
              <a:t>100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007391" y="4630588"/>
            <a:ext cx="190468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Same ads</a:t>
            </a:r>
            <a:br>
              <a:rPr lang="en-IE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for TV and online video</a:t>
            </a:r>
          </a:p>
        </p:txBody>
      </p:sp>
      <p:sp>
        <p:nvSpPr>
          <p:cNvPr id="16" name="Oval 15"/>
          <p:cNvSpPr/>
          <p:nvPr/>
        </p:nvSpPr>
        <p:spPr>
          <a:xfrm>
            <a:off x="6158752" y="2476500"/>
            <a:ext cx="2141415" cy="214141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800" b="1" dirty="0">
                <a:latin typeface="Century Gothic" panose="020B0502020202020204" pitchFamily="34" charset="0"/>
              </a:rPr>
              <a:t>113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947767" y="4630588"/>
            <a:ext cx="25506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Different, tailored ads</a:t>
            </a:r>
            <a:br>
              <a:rPr lang="en-IE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within the same campaign</a:t>
            </a:r>
            <a:br>
              <a:rPr lang="en-IE" sz="14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for TV and online video</a:t>
            </a: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981200" y="4622800"/>
            <a:ext cx="64643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902274" y="5434568"/>
            <a:ext cx="3106941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  <a:buClr>
                <a:srgbClr val="ED7D31"/>
              </a:buClr>
              <a:defRPr/>
            </a:pP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Scores indexed to ‘Same Ads’ average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Context is Everything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802680" y="1428676"/>
            <a:ext cx="6695786" cy="502905"/>
          </a:xfrm>
        </p:spPr>
        <p:txBody>
          <a:bodyPr/>
          <a:lstStyle/>
          <a:p>
            <a:r>
              <a:rPr lang="en-IE" sz="1600" b="1" dirty="0"/>
              <a:t>Understand more than your Reach </a:t>
            </a:r>
          </a:p>
        </p:txBody>
      </p:sp>
    </p:spTree>
    <p:extLst>
      <p:ext uri="{BB962C8B-B14F-4D97-AF65-F5344CB8AC3E}">
        <p14:creationId xmlns:p14="http://schemas.microsoft.com/office/powerpoint/2010/main" val="664097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51550" y="4079875"/>
            <a:ext cx="860425" cy="180975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5359400" y="1362076"/>
            <a:ext cx="749300" cy="871526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668273" y="4820492"/>
            <a:ext cx="7259827" cy="657479"/>
          </a:xfrm>
          <a:prstGeom prst="rect">
            <a:avLst/>
          </a:prstGeom>
          <a:noFill/>
        </p:spPr>
        <p:txBody>
          <a:bodyPr wrap="square" lIns="0" tIns="36000" rIns="0" bIns="36000" rtlCol="0" anchor="b" anchorCtr="0">
            <a:spAutoFit/>
          </a:bodyPr>
          <a:lstStyle/>
          <a:p>
            <a:r>
              <a:rPr lang="en-GB" sz="3800" b="1" dirty="0">
                <a:solidFill>
                  <a:prstClr val="white"/>
                </a:solidFill>
                <a:latin typeface="Century Gothic" panose="020B0502020202020204" pitchFamily="34" charset="0"/>
                <a:cs typeface="Latha" panose="020B0604020202020204" pitchFamily="34" charset="0"/>
              </a:rPr>
              <a:t>Big ideas are the salvation</a:t>
            </a:r>
          </a:p>
        </p:txBody>
      </p:sp>
      <p:sp>
        <p:nvSpPr>
          <p:cNvPr id="19" name="Title 9"/>
          <p:cNvSpPr txBox="1">
            <a:spLocks/>
          </p:cNvSpPr>
          <p:nvPr/>
        </p:nvSpPr>
        <p:spPr>
          <a:xfrm>
            <a:off x="1668274" y="5413895"/>
            <a:ext cx="7260868" cy="893801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i="0" kern="1200" baseline="0">
                <a:solidFill>
                  <a:srgbClr val="D61F7C"/>
                </a:solidFill>
                <a:latin typeface="Georgia" pitchFamily="18" charset="0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</a:pPr>
            <a:r>
              <a:rPr lang="en-US" sz="1600" b="1" i="1" dirty="0">
                <a:solidFill>
                  <a:prstClr val="white"/>
                </a:solidFill>
                <a:latin typeface="Century Gothic" panose="020B0502020202020204" pitchFamily="34" charset="0"/>
                <a:cs typeface="Latha" panose="020B0604020202020204" pitchFamily="34" charset="0"/>
              </a:rPr>
              <a:t>Good consumer research can help identify the right big idea</a:t>
            </a:r>
          </a:p>
          <a:p>
            <a:pPr>
              <a:lnSpc>
                <a:spcPct val="110000"/>
              </a:lnSpc>
            </a:pPr>
            <a:r>
              <a:rPr lang="en-US" sz="1600" b="1" i="1" dirty="0">
                <a:solidFill>
                  <a:prstClr val="white"/>
                </a:solidFill>
                <a:latin typeface="Century Gothic" panose="020B0502020202020204" pitchFamily="34" charset="0"/>
                <a:cs typeface="Latha" panose="020B0604020202020204" pitchFamily="34" charset="0"/>
              </a:rPr>
              <a:t>The idea that fits your objective, your brand and your target audience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7221" y="205468"/>
            <a:ext cx="7324436" cy="968375"/>
          </a:xfrm>
        </p:spPr>
        <p:txBody>
          <a:bodyPr/>
          <a:lstStyle/>
          <a:p>
            <a:r>
              <a:rPr lang="en-IE" dirty="0"/>
              <a:t>Start with Creative Response to </a:t>
            </a:r>
            <a:br>
              <a:rPr lang="en-IE" dirty="0"/>
            </a:br>
            <a:r>
              <a:rPr lang="en-IE" dirty="0"/>
              <a:t>Consumer Issue </a:t>
            </a:r>
          </a:p>
        </p:txBody>
      </p:sp>
      <p:pic>
        <p:nvPicPr>
          <p:cNvPr id="8" name="Picture 2" descr="Image result for bicycle whee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200" y="1700047"/>
            <a:ext cx="4215500" cy="42155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6248400" y="1011439"/>
            <a:ext cx="2895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centre of the wheel is the IDEA - and is the most versatile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48400" y="4355141"/>
            <a:ext cx="2895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edge of the spoke is like a MEDIA choice- that should never be the start point</a:t>
            </a:r>
          </a:p>
        </p:txBody>
      </p:sp>
    </p:spTree>
    <p:extLst>
      <p:ext uri="{BB962C8B-B14F-4D97-AF65-F5344CB8AC3E}">
        <p14:creationId xmlns:p14="http://schemas.microsoft.com/office/powerpoint/2010/main" val="2482254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8000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663700" y="209006"/>
            <a:ext cx="6777990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800" b="0" dirty="0">
                <a:solidFill>
                  <a:schemeClr val="accent5"/>
                </a:solidFill>
                <a:latin typeface="Century Gothic" panose="020B0502020202020204" pitchFamily="34" charset="0"/>
              </a:rPr>
              <a:t>New  School Practice?</a:t>
            </a:r>
            <a:endParaRPr kumimoji="0" lang="en-IE" sz="28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63699" y="1010843"/>
            <a:ext cx="7161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Successful socially-led campaigns must create something so fascinating and compelling that people want to share and talk about it</a:t>
            </a:r>
          </a:p>
        </p:txBody>
      </p:sp>
      <p:pic>
        <p:nvPicPr>
          <p:cNvPr id="30" name="Always LikeAGirl - Super Bowl XLIX_cu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0451" y="4304097"/>
            <a:ext cx="1975798" cy="1111387"/>
          </a:xfrm>
          <a:prstGeom prst="rect">
            <a:avLst/>
          </a:prstGeom>
        </p:spPr>
      </p:pic>
      <p:sp>
        <p:nvSpPr>
          <p:cNvPr id="31" name="Content Placeholder 5"/>
          <p:cNvSpPr txBox="1">
            <a:spLocks/>
          </p:cNvSpPr>
          <p:nvPr/>
        </p:nvSpPr>
        <p:spPr>
          <a:xfrm>
            <a:off x="1636154" y="3902500"/>
            <a:ext cx="2272521" cy="16855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None/>
              <a:defRPr lang="en-US" sz="12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tabLst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ctr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A2AD00"/>
              </a:buClr>
              <a:buSzPct val="99000"/>
              <a:buFont typeface="Arial" pitchFamily="34" charset="0"/>
              <a:buNone/>
              <a:tabLst/>
              <a:defRPr/>
            </a:pPr>
            <a:r>
              <a:rPr kumimoji="0" lang="en-IE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Volvo Truck’s Epic Stunts</a:t>
            </a:r>
          </a:p>
        </p:txBody>
      </p:sp>
      <p:sp>
        <p:nvSpPr>
          <p:cNvPr id="32" name="Content Placeholder 4"/>
          <p:cNvSpPr txBox="1">
            <a:spLocks/>
          </p:cNvSpPr>
          <p:nvPr/>
        </p:nvSpPr>
        <p:spPr>
          <a:xfrm>
            <a:off x="4112091" y="3902500"/>
            <a:ext cx="2272521" cy="16855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None/>
              <a:defRPr lang="en-US" sz="12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tabLst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ctr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A2AD00"/>
              </a:buClr>
              <a:buSzPct val="99000"/>
              <a:buFont typeface="Arial" pitchFamily="34" charset="0"/>
              <a:buNone/>
              <a:tabLst/>
              <a:defRPr/>
            </a:pPr>
            <a:r>
              <a:rPr kumimoji="0" lang="en-IE" sz="1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Always #Likeagirl</a:t>
            </a:r>
            <a:endParaRPr kumimoji="0" lang="en-IE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3" name="Content Placeholder 8"/>
          <p:cNvSpPr txBox="1">
            <a:spLocks/>
          </p:cNvSpPr>
          <p:nvPr/>
        </p:nvSpPr>
        <p:spPr>
          <a:xfrm>
            <a:off x="6588029" y="3902500"/>
            <a:ext cx="2272521" cy="16855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None/>
              <a:defRPr lang="en-US" sz="12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tabLst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ctr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A2AD00"/>
              </a:buClr>
              <a:buSzPct val="99000"/>
              <a:buFont typeface="Arial" pitchFamily="34" charset="0"/>
              <a:buNone/>
              <a:tabLst/>
              <a:defRPr/>
            </a:pPr>
            <a:r>
              <a:rPr kumimoji="0" lang="en-IE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OPSM’s Penny the Pirate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A2AD00"/>
              </a:buClr>
              <a:buSzPct val="99000"/>
              <a:buFont typeface="Arial" pitchFamily="34" charset="0"/>
              <a:buNone/>
              <a:tabLst/>
              <a:defRPr/>
            </a:pPr>
            <a:endParaRPr kumimoji="0" lang="en-IE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1841069" y="1929546"/>
            <a:ext cx="1862691" cy="1843116"/>
          </a:xfrm>
          <a:custGeom>
            <a:avLst/>
            <a:gdLst>
              <a:gd name="T0" fmla="*/ 0 w 1237"/>
              <a:gd name="T1" fmla="*/ 0 h 1224"/>
              <a:gd name="T2" fmla="*/ 0 w 1237"/>
              <a:gd name="T3" fmla="*/ 815 h 1224"/>
              <a:gd name="T4" fmla="*/ 620 w 1237"/>
              <a:gd name="T5" fmla="*/ 1224 h 1224"/>
              <a:gd name="T6" fmla="*/ 1237 w 1237"/>
              <a:gd name="T7" fmla="*/ 815 h 1224"/>
              <a:gd name="T8" fmla="*/ 1237 w 1237"/>
              <a:gd name="T9" fmla="*/ 0 h 1224"/>
              <a:gd name="T10" fmla="*/ 0 w 1237"/>
              <a:gd name="T11" fmla="*/ 0 h 1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7" h="1224">
                <a:moveTo>
                  <a:pt x="0" y="0"/>
                </a:moveTo>
                <a:lnTo>
                  <a:pt x="0" y="815"/>
                </a:lnTo>
                <a:lnTo>
                  <a:pt x="620" y="1224"/>
                </a:lnTo>
                <a:lnTo>
                  <a:pt x="1237" y="815"/>
                </a:lnTo>
                <a:lnTo>
                  <a:pt x="1237" y="0"/>
                </a:lnTo>
                <a:lnTo>
                  <a:pt x="0" y="0"/>
                </a:lnTo>
                <a:close/>
              </a:path>
            </a:pathLst>
          </a:custGeom>
          <a:solidFill>
            <a:srgbClr val="85B7C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4317006" y="1929546"/>
            <a:ext cx="1862691" cy="1843116"/>
          </a:xfrm>
          <a:custGeom>
            <a:avLst/>
            <a:gdLst>
              <a:gd name="T0" fmla="*/ 0 w 1237"/>
              <a:gd name="T1" fmla="*/ 0 h 1224"/>
              <a:gd name="T2" fmla="*/ 0 w 1237"/>
              <a:gd name="T3" fmla="*/ 815 h 1224"/>
              <a:gd name="T4" fmla="*/ 620 w 1237"/>
              <a:gd name="T5" fmla="*/ 1224 h 1224"/>
              <a:gd name="T6" fmla="*/ 1237 w 1237"/>
              <a:gd name="T7" fmla="*/ 815 h 1224"/>
              <a:gd name="T8" fmla="*/ 1237 w 1237"/>
              <a:gd name="T9" fmla="*/ 0 h 1224"/>
              <a:gd name="T10" fmla="*/ 0 w 1237"/>
              <a:gd name="T11" fmla="*/ 0 h 1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7" h="1224">
                <a:moveTo>
                  <a:pt x="0" y="0"/>
                </a:moveTo>
                <a:lnTo>
                  <a:pt x="0" y="815"/>
                </a:lnTo>
                <a:lnTo>
                  <a:pt x="620" y="1224"/>
                </a:lnTo>
                <a:lnTo>
                  <a:pt x="1237" y="815"/>
                </a:lnTo>
                <a:lnTo>
                  <a:pt x="1237" y="0"/>
                </a:lnTo>
                <a:lnTo>
                  <a:pt x="0" y="0"/>
                </a:lnTo>
                <a:close/>
              </a:path>
            </a:pathLst>
          </a:custGeom>
          <a:solidFill>
            <a:srgbClr val="85B7C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6" name="Freeform 7"/>
          <p:cNvSpPr>
            <a:spLocks/>
          </p:cNvSpPr>
          <p:nvPr/>
        </p:nvSpPr>
        <p:spPr bwMode="auto">
          <a:xfrm>
            <a:off x="6792945" y="1929546"/>
            <a:ext cx="1862691" cy="1843116"/>
          </a:xfrm>
          <a:custGeom>
            <a:avLst/>
            <a:gdLst>
              <a:gd name="T0" fmla="*/ 0 w 1237"/>
              <a:gd name="T1" fmla="*/ 0 h 1224"/>
              <a:gd name="T2" fmla="*/ 0 w 1237"/>
              <a:gd name="T3" fmla="*/ 815 h 1224"/>
              <a:gd name="T4" fmla="*/ 620 w 1237"/>
              <a:gd name="T5" fmla="*/ 1224 h 1224"/>
              <a:gd name="T6" fmla="*/ 1237 w 1237"/>
              <a:gd name="T7" fmla="*/ 815 h 1224"/>
              <a:gd name="T8" fmla="*/ 1237 w 1237"/>
              <a:gd name="T9" fmla="*/ 0 h 1224"/>
              <a:gd name="T10" fmla="*/ 0 w 1237"/>
              <a:gd name="T11" fmla="*/ 0 h 1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7" h="1224">
                <a:moveTo>
                  <a:pt x="0" y="0"/>
                </a:moveTo>
                <a:lnTo>
                  <a:pt x="0" y="815"/>
                </a:lnTo>
                <a:lnTo>
                  <a:pt x="620" y="1224"/>
                </a:lnTo>
                <a:lnTo>
                  <a:pt x="1237" y="815"/>
                </a:lnTo>
                <a:lnTo>
                  <a:pt x="1237" y="0"/>
                </a:lnTo>
                <a:lnTo>
                  <a:pt x="0" y="0"/>
                </a:lnTo>
                <a:close/>
              </a:path>
            </a:pathLst>
          </a:custGeom>
          <a:solidFill>
            <a:srgbClr val="85B7C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841068" y="2116850"/>
            <a:ext cx="18626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Remarkable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317005" y="2116850"/>
            <a:ext cx="18626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Emotional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792945" y="2116850"/>
            <a:ext cx="18626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Useful</a:t>
            </a:r>
          </a:p>
        </p:txBody>
      </p:sp>
      <p:pic>
        <p:nvPicPr>
          <p:cNvPr id="40" name="Volvo Trucks - The Epic Split feat. Van Damme_from30to45sec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818215" y="4323054"/>
            <a:ext cx="1908396" cy="1073472"/>
          </a:xfrm>
          <a:prstGeom prst="rect">
            <a:avLst/>
          </a:prstGeom>
        </p:spPr>
      </p:pic>
      <p:pic>
        <p:nvPicPr>
          <p:cNvPr id="41" name="Penny The Pirate Eye Test - OPSM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710997" y="4289814"/>
            <a:ext cx="2026583" cy="113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63378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0"/>
                </p:tgtEl>
              </p:cMediaNode>
            </p:video>
            <p:video fullScrn="1"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  <p:video fullScrn="1"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41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" b="170"/>
          <a:stretch/>
        </p:blipFill>
        <p:spPr bwMode="auto">
          <a:xfrm>
            <a:off x="1760972" y="1541392"/>
            <a:ext cx="4446695" cy="23577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054" y="3924524"/>
            <a:ext cx="4436628" cy="235940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663700" y="956617"/>
            <a:ext cx="695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This is a lovely idea but it needs to be publicized in order to reach its full potential, just like the original Happiness Machine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Research can Help How?</a:t>
            </a:r>
          </a:p>
        </p:txBody>
      </p:sp>
    </p:spTree>
    <p:extLst>
      <p:ext uri="{BB962C8B-B14F-4D97-AF65-F5344CB8AC3E}">
        <p14:creationId xmlns:p14="http://schemas.microsoft.com/office/powerpoint/2010/main" val="2469898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663700" y="1010843"/>
            <a:ext cx="6959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Freshness on our doorstep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Research can Help How?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700" y="1752600"/>
            <a:ext cx="7462245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1740941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7052"/>
            <a:ext cx="9144000" cy="514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046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31481" y="2937449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>
                <a:solidFill>
                  <a:schemeClr val="accent5"/>
                </a:solidFill>
                <a:latin typeface="Century Gothic" panose="020B0502020202020204" pitchFamily="34" charset="0"/>
              </a:rPr>
              <a:t>The rise, or not of Digital?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1481" y="3825724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>
                <a:solidFill>
                  <a:schemeClr val="accent5"/>
                </a:solidFill>
                <a:latin typeface="Century Gothic" panose="020B0502020202020204" pitchFamily="34" charset="0"/>
              </a:rPr>
              <a:t>Maureen van Wijk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1481" y="4713999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>
                <a:solidFill>
                  <a:schemeClr val="accent5"/>
                </a:solidFill>
                <a:latin typeface="Century Gothic" panose="020B0502020202020204" pitchFamily="34" charset="0"/>
              </a:rPr>
              <a:t>Kantar Millward Brown </a:t>
            </a:r>
          </a:p>
        </p:txBody>
      </p:sp>
    </p:spTree>
    <p:extLst>
      <p:ext uri="{BB962C8B-B14F-4D97-AF65-F5344CB8AC3E}">
        <p14:creationId xmlns:p14="http://schemas.microsoft.com/office/powerpoint/2010/main" val="3206544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Two Sides </a:t>
            </a:r>
            <a:r>
              <a:rPr lang="en-IE" dirty="0"/>
              <a:t>of </a:t>
            </a:r>
            <a:r>
              <a:rPr lang="en-IE"/>
              <a:t>the Coin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4464" y="1559809"/>
            <a:ext cx="2155536" cy="407212"/>
          </a:xfrm>
        </p:spPr>
        <p:txBody>
          <a:bodyPr/>
          <a:lstStyle/>
          <a:p>
            <a:pPr marL="0" indent="0">
              <a:buNone/>
            </a:pPr>
            <a:r>
              <a:rPr lang="en-IE" dirty="0"/>
              <a:t>Digital Activation</a:t>
            </a:r>
          </a:p>
        </p:txBody>
      </p:sp>
      <p:pic>
        <p:nvPicPr>
          <p:cNvPr id="3074" name="Picture 2" descr="L:\Information\Admin\Charting Graphics\Purestock\Symbols\yING yANG BLU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963" y="1427945"/>
            <a:ext cx="4075112" cy="457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4763392" y="1967021"/>
            <a:ext cx="637954" cy="63795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Oval 5"/>
          <p:cNvSpPr/>
          <p:nvPr/>
        </p:nvSpPr>
        <p:spPr>
          <a:xfrm>
            <a:off x="4763392" y="4242389"/>
            <a:ext cx="637954" cy="637954"/>
          </a:xfrm>
          <a:prstGeom prst="ellipse">
            <a:avLst/>
          </a:prstGeom>
          <a:solidFill>
            <a:srgbClr val="8FE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692564" y="4928852"/>
            <a:ext cx="2155536" cy="4072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dirty="0"/>
              <a:t>Digital M&amp;E</a:t>
            </a:r>
          </a:p>
        </p:txBody>
      </p:sp>
    </p:spTree>
    <p:extLst>
      <p:ext uri="{BB962C8B-B14F-4D97-AF65-F5344CB8AC3E}">
        <p14:creationId xmlns:p14="http://schemas.microsoft.com/office/powerpoint/2010/main" val="196668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5"/>
          <p:cNvSpPr txBox="1">
            <a:spLocks/>
          </p:cNvSpPr>
          <p:nvPr/>
        </p:nvSpPr>
        <p:spPr>
          <a:xfrm>
            <a:off x="1828800" y="1873930"/>
            <a:ext cx="6910251" cy="3749629"/>
          </a:xfrm>
          <a:prstGeom prst="rect">
            <a:avLst/>
          </a:prstGeom>
        </p:spPr>
        <p:txBody>
          <a:bodyPr/>
          <a:lstStyle>
            <a:lvl1pPr marL="234950" indent="-2349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4950" marR="0" lvl="0" indent="-2349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7D3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Digital is growing but….</a:t>
            </a:r>
          </a:p>
        </p:txBody>
      </p:sp>
      <p:pic>
        <p:nvPicPr>
          <p:cNvPr id="4098" name="Picture 2" descr="C:\Users\RuddellR\Downloads\02A15B4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BF58"/>
              </a:clrFrom>
              <a:clrTo>
                <a:srgbClr val="FFBF5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3139" y="360185"/>
            <a:ext cx="4403725" cy="586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3103275" y="4554843"/>
            <a:ext cx="1367654" cy="1198563"/>
            <a:chOff x="6295620" y="3597724"/>
            <a:chExt cx="1367654" cy="1198563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5620" y="3597724"/>
              <a:ext cx="1367654" cy="1198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 descr="C:\Users\RuddellR\Desktop\Untitled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0442" y="4016824"/>
              <a:ext cx="639072" cy="50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Espaço Reservado para Conteúdo 31"/>
          <p:cNvSpPr txBox="1">
            <a:spLocks/>
          </p:cNvSpPr>
          <p:nvPr/>
        </p:nvSpPr>
        <p:spPr>
          <a:xfrm>
            <a:off x="5622480" y="2673078"/>
            <a:ext cx="3180358" cy="1446550"/>
          </a:xfrm>
          <a:prstGeom prst="rect">
            <a:avLst/>
          </a:prstGeom>
        </p:spPr>
        <p:txBody>
          <a:bodyPr vert="horz" wrap="none" lIns="0" tIns="45720" rIns="0" bIns="45720" rtlCol="0">
            <a:sp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None/>
              <a:defRPr lang="en-US" sz="12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tabLst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A2AD00"/>
              </a:buClr>
              <a:defRPr/>
            </a:pPr>
            <a:r>
              <a:rPr lang="pt-BR" sz="8800" dirty="0">
                <a:solidFill>
                  <a:schemeClr val="accent5"/>
                </a:solidFill>
                <a:latin typeface="Century Gothic" panose="020B0502020202020204" pitchFamily="34" charset="0"/>
              </a:rPr>
              <a:t>99.9%</a:t>
            </a:r>
          </a:p>
        </p:txBody>
      </p:sp>
    </p:spTree>
    <p:extLst>
      <p:ext uri="{BB962C8B-B14F-4D97-AF65-F5344CB8AC3E}">
        <p14:creationId xmlns:p14="http://schemas.microsoft.com/office/powerpoint/2010/main" val="460555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1692079" y="5147501"/>
            <a:ext cx="846578" cy="288147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 defTabSz="914400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Ireland*</a:t>
            </a:r>
          </a:p>
        </p:txBody>
      </p:sp>
      <p:sp>
        <p:nvSpPr>
          <p:cNvPr id="52" name="Espaço Reservado para Conteúdo 31"/>
          <p:cNvSpPr txBox="1">
            <a:spLocks/>
          </p:cNvSpPr>
          <p:nvPr/>
        </p:nvSpPr>
        <p:spPr>
          <a:xfrm>
            <a:off x="2818512" y="1519280"/>
            <a:ext cx="2003754" cy="338554"/>
          </a:xfrm>
          <a:prstGeom prst="rect">
            <a:avLst/>
          </a:prstGeom>
        </p:spPr>
        <p:txBody>
          <a:bodyPr vert="horz" wrap="none" lIns="0" tIns="45720" rIns="0" bIns="45720" rtlCol="0">
            <a:sp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None/>
              <a:defRPr lang="en-US" sz="12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tabLst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2AD00"/>
              </a:buClr>
              <a:buSzPct val="99000"/>
              <a:buFont typeface="Arial" pitchFamily="34" charset="0"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% Budget to Internet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92079" y="2827949"/>
            <a:ext cx="846578" cy="288147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algn="ctr" defTabSz="914400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Global </a:t>
            </a:r>
          </a:p>
        </p:txBody>
      </p:sp>
      <p:sp>
        <p:nvSpPr>
          <p:cNvPr id="59" name="Freeform 5"/>
          <p:cNvSpPr>
            <a:spLocks noEditPoints="1"/>
          </p:cNvSpPr>
          <p:nvPr/>
        </p:nvSpPr>
        <p:spPr bwMode="auto">
          <a:xfrm rot="16200000">
            <a:off x="5490416" y="2114461"/>
            <a:ext cx="1321613" cy="1654941"/>
          </a:xfrm>
          <a:custGeom>
            <a:avLst/>
            <a:gdLst>
              <a:gd name="T0" fmla="*/ 350 w 380"/>
              <a:gd name="T1" fmla="*/ 0 h 476"/>
              <a:gd name="T2" fmla="*/ 31 w 380"/>
              <a:gd name="T3" fmla="*/ 0 h 476"/>
              <a:gd name="T4" fmla="*/ 0 w 380"/>
              <a:gd name="T5" fmla="*/ 30 h 476"/>
              <a:gd name="T6" fmla="*/ 0 w 380"/>
              <a:gd name="T7" fmla="*/ 446 h 476"/>
              <a:gd name="T8" fmla="*/ 31 w 380"/>
              <a:gd name="T9" fmla="*/ 476 h 476"/>
              <a:gd name="T10" fmla="*/ 350 w 380"/>
              <a:gd name="T11" fmla="*/ 476 h 476"/>
              <a:gd name="T12" fmla="*/ 380 w 380"/>
              <a:gd name="T13" fmla="*/ 446 h 476"/>
              <a:gd name="T14" fmla="*/ 380 w 380"/>
              <a:gd name="T15" fmla="*/ 30 h 476"/>
              <a:gd name="T16" fmla="*/ 350 w 380"/>
              <a:gd name="T17" fmla="*/ 0 h 476"/>
              <a:gd name="T18" fmla="*/ 194 w 380"/>
              <a:gd name="T19" fmla="*/ 11 h 476"/>
              <a:gd name="T20" fmla="*/ 202 w 380"/>
              <a:gd name="T21" fmla="*/ 18 h 476"/>
              <a:gd name="T22" fmla="*/ 194 w 380"/>
              <a:gd name="T23" fmla="*/ 26 h 476"/>
              <a:gd name="T24" fmla="*/ 186 w 380"/>
              <a:gd name="T25" fmla="*/ 18 h 476"/>
              <a:gd name="T26" fmla="*/ 194 w 380"/>
              <a:gd name="T27" fmla="*/ 11 h 476"/>
              <a:gd name="T28" fmla="*/ 194 w 380"/>
              <a:gd name="T29" fmla="*/ 468 h 476"/>
              <a:gd name="T30" fmla="*/ 179 w 380"/>
              <a:gd name="T31" fmla="*/ 454 h 476"/>
              <a:gd name="T32" fmla="*/ 194 w 380"/>
              <a:gd name="T33" fmla="*/ 439 h 476"/>
              <a:gd name="T34" fmla="*/ 209 w 380"/>
              <a:gd name="T35" fmla="*/ 454 h 476"/>
              <a:gd name="T36" fmla="*/ 194 w 380"/>
              <a:gd name="T37" fmla="*/ 468 h 476"/>
              <a:gd name="T38" fmla="*/ 343 w 380"/>
              <a:gd name="T39" fmla="*/ 431 h 476"/>
              <a:gd name="T40" fmla="*/ 38 w 380"/>
              <a:gd name="T41" fmla="*/ 431 h 476"/>
              <a:gd name="T42" fmla="*/ 38 w 380"/>
              <a:gd name="T43" fmla="*/ 37 h 476"/>
              <a:gd name="T44" fmla="*/ 343 w 380"/>
              <a:gd name="T45" fmla="*/ 37 h 476"/>
              <a:gd name="T46" fmla="*/ 343 w 380"/>
              <a:gd name="T47" fmla="*/ 43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0" h="476">
                <a:moveTo>
                  <a:pt x="350" y="0"/>
                </a:moveTo>
                <a:cubicBezTo>
                  <a:pt x="31" y="0"/>
                  <a:pt x="31" y="0"/>
                  <a:pt x="31" y="0"/>
                </a:cubicBezTo>
                <a:cubicBezTo>
                  <a:pt x="1" y="0"/>
                  <a:pt x="0" y="30"/>
                  <a:pt x="0" y="30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76"/>
                  <a:pt x="31" y="476"/>
                  <a:pt x="31" y="476"/>
                </a:cubicBezTo>
                <a:cubicBezTo>
                  <a:pt x="350" y="476"/>
                  <a:pt x="350" y="476"/>
                  <a:pt x="350" y="476"/>
                </a:cubicBezTo>
                <a:cubicBezTo>
                  <a:pt x="380" y="476"/>
                  <a:pt x="380" y="446"/>
                  <a:pt x="380" y="446"/>
                </a:cubicBezTo>
                <a:cubicBezTo>
                  <a:pt x="380" y="30"/>
                  <a:pt x="380" y="30"/>
                  <a:pt x="380" y="30"/>
                </a:cubicBezTo>
                <a:cubicBezTo>
                  <a:pt x="380" y="0"/>
                  <a:pt x="350" y="0"/>
                  <a:pt x="350" y="0"/>
                </a:cubicBezTo>
                <a:moveTo>
                  <a:pt x="194" y="11"/>
                </a:moveTo>
                <a:cubicBezTo>
                  <a:pt x="198" y="11"/>
                  <a:pt x="202" y="15"/>
                  <a:pt x="202" y="18"/>
                </a:cubicBezTo>
                <a:cubicBezTo>
                  <a:pt x="202" y="23"/>
                  <a:pt x="198" y="26"/>
                  <a:pt x="194" y="26"/>
                </a:cubicBezTo>
                <a:cubicBezTo>
                  <a:pt x="190" y="26"/>
                  <a:pt x="186" y="23"/>
                  <a:pt x="186" y="18"/>
                </a:cubicBezTo>
                <a:cubicBezTo>
                  <a:pt x="186" y="15"/>
                  <a:pt x="190" y="11"/>
                  <a:pt x="194" y="11"/>
                </a:cubicBezTo>
                <a:moveTo>
                  <a:pt x="194" y="468"/>
                </a:moveTo>
                <a:cubicBezTo>
                  <a:pt x="186" y="468"/>
                  <a:pt x="179" y="462"/>
                  <a:pt x="179" y="454"/>
                </a:cubicBezTo>
                <a:cubicBezTo>
                  <a:pt x="179" y="446"/>
                  <a:pt x="186" y="439"/>
                  <a:pt x="194" y="439"/>
                </a:cubicBezTo>
                <a:cubicBezTo>
                  <a:pt x="202" y="439"/>
                  <a:pt x="209" y="446"/>
                  <a:pt x="209" y="454"/>
                </a:cubicBezTo>
                <a:cubicBezTo>
                  <a:pt x="209" y="462"/>
                  <a:pt x="202" y="468"/>
                  <a:pt x="194" y="468"/>
                </a:cubicBezTo>
                <a:moveTo>
                  <a:pt x="343" y="431"/>
                </a:moveTo>
                <a:cubicBezTo>
                  <a:pt x="38" y="431"/>
                  <a:pt x="38" y="431"/>
                  <a:pt x="38" y="431"/>
                </a:cubicBezTo>
                <a:cubicBezTo>
                  <a:pt x="38" y="37"/>
                  <a:pt x="38" y="37"/>
                  <a:pt x="38" y="37"/>
                </a:cubicBezTo>
                <a:cubicBezTo>
                  <a:pt x="343" y="37"/>
                  <a:pt x="343" y="37"/>
                  <a:pt x="343" y="37"/>
                </a:cubicBezTo>
                <a:lnTo>
                  <a:pt x="343" y="431"/>
                </a:lnTo>
                <a:close/>
              </a:path>
            </a:pathLst>
          </a:custGeom>
          <a:solidFill>
            <a:srgbClr val="85B7C3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6711830" y="3036018"/>
            <a:ext cx="933570" cy="1504317"/>
            <a:chOff x="5678543" y="2540718"/>
            <a:chExt cx="778276" cy="1504317"/>
          </a:xfrm>
        </p:grpSpPr>
        <p:sp>
          <p:nvSpPr>
            <p:cNvPr id="61" name="Rectangle 16"/>
            <p:cNvSpPr/>
            <p:nvPr/>
          </p:nvSpPr>
          <p:spPr bwMode="ltGray">
            <a:xfrm>
              <a:off x="5746827" y="2778737"/>
              <a:ext cx="641707" cy="102827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" name="Freeform 279"/>
            <p:cNvSpPr>
              <a:spLocks noChangeAspect="1" noEditPoints="1"/>
            </p:cNvSpPr>
            <p:nvPr/>
          </p:nvSpPr>
          <p:spPr bwMode="auto">
            <a:xfrm>
              <a:off x="5678543" y="2540718"/>
              <a:ext cx="778276" cy="150431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8"/>
                </a:cxn>
                <a:cxn ang="0">
                  <a:pos x="0" y="223"/>
                </a:cxn>
                <a:cxn ang="0">
                  <a:pos x="16" y="241"/>
                </a:cxn>
                <a:cxn ang="0">
                  <a:pos x="107" y="241"/>
                </a:cxn>
                <a:cxn ang="0">
                  <a:pos x="123" y="223"/>
                </a:cxn>
                <a:cxn ang="0">
                  <a:pos x="123" y="18"/>
                </a:cxn>
                <a:cxn ang="0">
                  <a:pos x="107" y="0"/>
                </a:cxn>
                <a:cxn ang="0">
                  <a:pos x="16" y="0"/>
                </a:cxn>
                <a:cxn ang="0">
                  <a:pos x="51" y="15"/>
                </a:cxn>
                <a:cxn ang="0">
                  <a:pos x="72" y="15"/>
                </a:cxn>
                <a:cxn ang="0">
                  <a:pos x="72" y="23"/>
                </a:cxn>
                <a:cxn ang="0">
                  <a:pos x="51" y="23"/>
                </a:cxn>
                <a:cxn ang="0">
                  <a:pos x="51" y="15"/>
                </a:cxn>
                <a:cxn ang="0">
                  <a:pos x="61" y="232"/>
                </a:cxn>
                <a:cxn ang="0">
                  <a:pos x="51" y="221"/>
                </a:cxn>
                <a:cxn ang="0">
                  <a:pos x="61" y="209"/>
                </a:cxn>
                <a:cxn ang="0">
                  <a:pos x="71" y="221"/>
                </a:cxn>
                <a:cxn ang="0">
                  <a:pos x="61" y="232"/>
                </a:cxn>
                <a:cxn ang="0">
                  <a:pos x="111" y="202"/>
                </a:cxn>
                <a:cxn ang="0">
                  <a:pos x="12" y="202"/>
                </a:cxn>
                <a:cxn ang="0">
                  <a:pos x="12" y="39"/>
                </a:cxn>
                <a:cxn ang="0">
                  <a:pos x="111" y="39"/>
                </a:cxn>
                <a:cxn ang="0">
                  <a:pos x="111" y="202"/>
                </a:cxn>
              </a:cxnLst>
              <a:rect l="0" t="0" r="r" b="b"/>
              <a:pathLst>
                <a:path w="123" h="241">
                  <a:moveTo>
                    <a:pt x="16" y="0"/>
                  </a:moveTo>
                  <a:cubicBezTo>
                    <a:pt x="7" y="0"/>
                    <a:pt x="0" y="8"/>
                    <a:pt x="0" y="18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3"/>
                    <a:pt x="7" y="241"/>
                    <a:pt x="16" y="241"/>
                  </a:cubicBezTo>
                  <a:cubicBezTo>
                    <a:pt x="107" y="241"/>
                    <a:pt x="107" y="241"/>
                    <a:pt x="107" y="241"/>
                  </a:cubicBezTo>
                  <a:cubicBezTo>
                    <a:pt x="116" y="241"/>
                    <a:pt x="123" y="233"/>
                    <a:pt x="123" y="223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8"/>
                    <a:pt x="116" y="0"/>
                    <a:pt x="107" y="0"/>
                  </a:cubicBezTo>
                  <a:lnTo>
                    <a:pt x="16" y="0"/>
                  </a:lnTo>
                  <a:close/>
                  <a:moveTo>
                    <a:pt x="51" y="15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51" y="23"/>
                    <a:pt x="51" y="23"/>
                    <a:pt x="51" y="23"/>
                  </a:cubicBezTo>
                  <a:lnTo>
                    <a:pt x="51" y="15"/>
                  </a:lnTo>
                  <a:close/>
                  <a:moveTo>
                    <a:pt x="61" y="232"/>
                  </a:moveTo>
                  <a:cubicBezTo>
                    <a:pt x="56" y="232"/>
                    <a:pt x="51" y="227"/>
                    <a:pt x="51" y="221"/>
                  </a:cubicBezTo>
                  <a:cubicBezTo>
                    <a:pt x="51" y="214"/>
                    <a:pt x="56" y="209"/>
                    <a:pt x="61" y="209"/>
                  </a:cubicBezTo>
                  <a:cubicBezTo>
                    <a:pt x="67" y="209"/>
                    <a:pt x="71" y="214"/>
                    <a:pt x="71" y="221"/>
                  </a:cubicBezTo>
                  <a:cubicBezTo>
                    <a:pt x="71" y="227"/>
                    <a:pt x="67" y="232"/>
                    <a:pt x="61" y="232"/>
                  </a:cubicBezTo>
                  <a:moveTo>
                    <a:pt x="111" y="202"/>
                  </a:moveTo>
                  <a:cubicBezTo>
                    <a:pt x="12" y="202"/>
                    <a:pt x="12" y="202"/>
                    <a:pt x="12" y="20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1" y="39"/>
                    <a:pt x="111" y="39"/>
                    <a:pt x="111" y="39"/>
                  </a:cubicBezTo>
                  <a:lnTo>
                    <a:pt x="111" y="20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63" name="Rectangle 14"/>
          <p:cNvSpPr/>
          <p:nvPr/>
        </p:nvSpPr>
        <p:spPr bwMode="ltGray">
          <a:xfrm>
            <a:off x="5664883" y="2451706"/>
            <a:ext cx="1040717" cy="101539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8A8A8D"/>
                </a:solidFill>
                <a:effectLst/>
                <a:uLnTx/>
                <a:uFillTx/>
                <a:latin typeface="Century Gothic" panose="020B0502020202020204" pitchFamily="34" charset="0"/>
              </a:rPr>
              <a:t>198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8A8A8D"/>
                </a:solidFill>
                <a:effectLst/>
                <a:uLnTx/>
                <a:uFillTx/>
                <a:latin typeface="Century Gothic" panose="020B0502020202020204" pitchFamily="34" charset="0"/>
              </a:rPr>
              <a:t>Global</a:t>
            </a:r>
          </a:p>
        </p:txBody>
      </p:sp>
      <p:sp>
        <p:nvSpPr>
          <p:cNvPr id="64" name="Rectangle 11"/>
          <p:cNvSpPr/>
          <p:nvPr/>
        </p:nvSpPr>
        <p:spPr bwMode="ltGray">
          <a:xfrm>
            <a:off x="6736346" y="3339828"/>
            <a:ext cx="904301" cy="90430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A2AD00"/>
                </a:solidFill>
                <a:effectLst/>
                <a:uLnTx/>
                <a:uFillTx/>
                <a:latin typeface="Century Gothic" panose="020B0502020202020204" pitchFamily="34" charset="0"/>
              </a:rPr>
              <a:t>173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A2AD00"/>
                </a:solidFill>
                <a:effectLst/>
                <a:uLnTx/>
                <a:uFillTx/>
                <a:latin typeface="Century Gothic" panose="020B0502020202020204" pitchFamily="34" charset="0"/>
              </a:rPr>
              <a:t>Europe</a:t>
            </a:r>
          </a:p>
        </p:txBody>
      </p:sp>
      <p:sp>
        <p:nvSpPr>
          <p:cNvPr id="66" name="Rectangle 65"/>
          <p:cNvSpPr/>
          <p:nvPr/>
        </p:nvSpPr>
        <p:spPr>
          <a:xfrm>
            <a:off x="2143574" y="6399768"/>
            <a:ext cx="129875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ED7D31"/>
              </a:buClr>
              <a:defRPr/>
            </a:pPr>
            <a:r>
              <a:rPr lang="en-IE" sz="8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*Source: </a:t>
            </a:r>
            <a:r>
              <a:rPr lang="en-IE" sz="800" dirty="0" err="1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GroupM</a:t>
            </a:r>
            <a:r>
              <a:rPr lang="en-IE" sz="8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 2016</a:t>
            </a:r>
          </a:p>
        </p:txBody>
      </p:sp>
      <p:sp>
        <p:nvSpPr>
          <p:cNvPr id="70" name="Rectangle 69"/>
          <p:cNvSpPr/>
          <p:nvPr/>
        </p:nvSpPr>
        <p:spPr>
          <a:xfrm>
            <a:off x="6359974" y="6399768"/>
            <a:ext cx="148790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ED7D31"/>
              </a:buClr>
              <a:defRPr/>
            </a:pPr>
            <a:r>
              <a:rPr lang="en-IE" sz="8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**Source: </a:t>
            </a:r>
            <a:r>
              <a:rPr lang="en-IE" sz="800" dirty="0" err="1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adreaction</a:t>
            </a:r>
            <a:r>
              <a:rPr lang="en-IE" sz="800" dirty="0">
                <a:solidFill>
                  <a:sysClr val="windowText" lastClr="000000"/>
                </a:solidFill>
                <a:latin typeface="Century Gothic" panose="020B0502020202020204" pitchFamily="34" charset="0"/>
              </a:rPr>
              <a:t> 2015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7724" y="205468"/>
            <a:ext cx="6695786" cy="968375"/>
          </a:xfrm>
        </p:spPr>
        <p:txBody>
          <a:bodyPr/>
          <a:lstStyle/>
          <a:p>
            <a:r>
              <a:rPr lang="en-IE" dirty="0"/>
              <a:t>Should we spend 26% of our research budget to understand our digital effectiveness?</a:t>
            </a:r>
          </a:p>
        </p:txBody>
      </p:sp>
      <p:sp>
        <p:nvSpPr>
          <p:cNvPr id="31" name="Espaço Reservado para Conteúdo 31"/>
          <p:cNvSpPr txBox="1">
            <a:spLocks/>
          </p:cNvSpPr>
          <p:nvPr/>
        </p:nvSpPr>
        <p:spPr>
          <a:xfrm>
            <a:off x="5753100" y="1526450"/>
            <a:ext cx="2127185" cy="338554"/>
          </a:xfrm>
          <a:prstGeom prst="rect">
            <a:avLst/>
          </a:prstGeom>
        </p:spPr>
        <p:txBody>
          <a:bodyPr vert="horz" wrap="none" lIns="0" tIns="45720" rIns="0" bIns="45720" rtlCol="0">
            <a:sp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None/>
              <a:defRPr lang="en-US" sz="12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tabLst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79388" indent="-179388" algn="l" defTabSz="914400" rtl="0" eaLnBrk="1" latinLnBrk="0" hangingPunct="1">
              <a:spcBef>
                <a:spcPts val="600"/>
              </a:spcBef>
              <a:buClr>
                <a:schemeClr val="tx2"/>
              </a:buClr>
              <a:buSzPct val="99000"/>
              <a:buFont typeface="Arial" pitchFamily="34" charset="0"/>
              <a:buChar char="•"/>
              <a:defRPr lang="en-US" sz="110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A2AD00"/>
              </a:buClr>
              <a:defRPr/>
            </a:pPr>
            <a:r>
              <a: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Daily video viewing**</a:t>
            </a:r>
          </a:p>
        </p:txBody>
      </p:sp>
      <p:grpSp>
        <p:nvGrpSpPr>
          <p:cNvPr id="32" name="Grupo 22"/>
          <p:cNvGrpSpPr/>
          <p:nvPr/>
        </p:nvGrpSpPr>
        <p:grpSpPr>
          <a:xfrm>
            <a:off x="3040912" y="4114340"/>
            <a:ext cx="1574231" cy="1574232"/>
            <a:chOff x="8889593" y="1623060"/>
            <a:chExt cx="1249820" cy="1249821"/>
          </a:xfrm>
        </p:grpSpPr>
        <p:sp>
          <p:nvSpPr>
            <p:cNvPr id="33" name="Elipse 23"/>
            <p:cNvSpPr/>
            <p:nvPr/>
          </p:nvSpPr>
          <p:spPr>
            <a:xfrm>
              <a:off x="8889593" y="1623060"/>
              <a:ext cx="1249820" cy="124982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endParaRPr>
            </a:p>
          </p:txBody>
        </p:sp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8889593" y="1623060"/>
              <a:ext cx="1249820" cy="1249821"/>
            </a:xfrm>
            <a:custGeom>
              <a:avLst/>
              <a:gdLst>
                <a:gd name="T0" fmla="*/ 1693 w 2144"/>
                <a:gd name="T1" fmla="*/ 1794 h 2144"/>
                <a:gd name="T2" fmla="*/ 1433 w 2144"/>
                <a:gd name="T3" fmla="*/ 2030 h 2144"/>
                <a:gd name="T4" fmla="*/ 1238 w 2144"/>
                <a:gd name="T5" fmla="*/ 2082 h 2144"/>
                <a:gd name="T6" fmla="*/ 918 w 2144"/>
                <a:gd name="T7" fmla="*/ 2012 h 2144"/>
                <a:gd name="T8" fmla="*/ 571 w 2144"/>
                <a:gd name="T9" fmla="*/ 1964 h 2144"/>
                <a:gd name="T10" fmla="*/ 405 w 2144"/>
                <a:gd name="T11" fmla="*/ 1848 h 2144"/>
                <a:gd name="T12" fmla="*/ 241 w 2144"/>
                <a:gd name="T13" fmla="*/ 1538 h 2144"/>
                <a:gd name="T14" fmla="*/ 136 w 2144"/>
                <a:gd name="T15" fmla="*/ 1249 h 2144"/>
                <a:gd name="T16" fmla="*/ 48 w 2144"/>
                <a:gd name="T17" fmla="*/ 1060 h 2144"/>
                <a:gd name="T18" fmla="*/ 181 w 2144"/>
                <a:gd name="T19" fmla="*/ 735 h 2144"/>
                <a:gd name="T20" fmla="*/ 335 w 2144"/>
                <a:gd name="T21" fmla="*/ 469 h 2144"/>
                <a:gd name="T22" fmla="*/ 550 w 2144"/>
                <a:gd name="T23" fmla="*/ 192 h 2144"/>
                <a:gd name="T24" fmla="*/ 733 w 2144"/>
                <a:gd name="T25" fmla="*/ 106 h 2144"/>
                <a:gd name="T26" fmla="*/ 1072 w 2144"/>
                <a:gd name="T27" fmla="*/ 120 h 2144"/>
                <a:gd name="T28" fmla="*/ 1411 w 2144"/>
                <a:gd name="T29" fmla="*/ 106 h 2144"/>
                <a:gd name="T30" fmla="*/ 1594 w 2144"/>
                <a:gd name="T31" fmla="*/ 192 h 2144"/>
                <a:gd name="T32" fmla="*/ 1809 w 2144"/>
                <a:gd name="T33" fmla="*/ 469 h 2144"/>
                <a:gd name="T34" fmla="*/ 1963 w 2144"/>
                <a:gd name="T35" fmla="*/ 735 h 2144"/>
                <a:gd name="T36" fmla="*/ 2096 w 2144"/>
                <a:gd name="T37" fmla="*/ 1060 h 2144"/>
                <a:gd name="T38" fmla="*/ 2008 w 2144"/>
                <a:gd name="T39" fmla="*/ 1249 h 2144"/>
                <a:gd name="T40" fmla="*/ 1903 w 2144"/>
                <a:gd name="T41" fmla="*/ 1538 h 2144"/>
                <a:gd name="T42" fmla="*/ 1739 w 2144"/>
                <a:gd name="T43" fmla="*/ 1848 h 2144"/>
                <a:gd name="T44" fmla="*/ 1143 w 2144"/>
                <a:gd name="T45" fmla="*/ 122 h 2144"/>
                <a:gd name="T46" fmla="*/ 1649 w 2144"/>
                <a:gd name="T47" fmla="*/ 266 h 2144"/>
                <a:gd name="T48" fmla="*/ 1753 w 2144"/>
                <a:gd name="T49" fmla="*/ 406 h 2144"/>
                <a:gd name="T50" fmla="*/ 662 w 2144"/>
                <a:gd name="T51" fmla="*/ 169 h 2144"/>
                <a:gd name="T52" fmla="*/ 516 w 2144"/>
                <a:gd name="T53" fmla="*/ 299 h 2144"/>
                <a:gd name="T54" fmla="*/ 804 w 2144"/>
                <a:gd name="T55" fmla="*/ 117 h 2144"/>
                <a:gd name="T56" fmla="*/ 111 w 2144"/>
                <a:gd name="T57" fmla="*/ 1319 h 2144"/>
                <a:gd name="T58" fmla="*/ 149 w 2144"/>
                <a:gd name="T59" fmla="*/ 837 h 2144"/>
                <a:gd name="T60" fmla="*/ 85 w 2144"/>
                <a:gd name="T61" fmla="*/ 1171 h 2144"/>
                <a:gd name="T62" fmla="*/ 204 w 2144"/>
                <a:gd name="T63" fmla="*/ 681 h 2144"/>
                <a:gd name="T64" fmla="*/ 2020 w 2144"/>
                <a:gd name="T65" fmla="*/ 977 h 2144"/>
                <a:gd name="T66" fmla="*/ 2032 w 2144"/>
                <a:gd name="T67" fmla="*/ 826 h 2144"/>
                <a:gd name="T68" fmla="*/ 204 w 2144"/>
                <a:gd name="T69" fmla="*/ 1465 h 2144"/>
                <a:gd name="T70" fmla="*/ 1966 w 2144"/>
                <a:gd name="T71" fmla="*/ 1500 h 2144"/>
                <a:gd name="T72" fmla="*/ 1995 w 2144"/>
                <a:gd name="T73" fmla="*/ 1307 h 2144"/>
                <a:gd name="T74" fmla="*/ 1340 w 2144"/>
                <a:gd name="T75" fmla="*/ 2027 h 2144"/>
                <a:gd name="T76" fmla="*/ 1465 w 2144"/>
                <a:gd name="T77" fmla="*/ 1940 h 2144"/>
                <a:gd name="T78" fmla="*/ 978 w 2144"/>
                <a:gd name="T79" fmla="*/ 2020 h 2144"/>
                <a:gd name="T80" fmla="*/ 378 w 2144"/>
                <a:gd name="T81" fmla="*/ 364 h 2144"/>
                <a:gd name="T82" fmla="*/ 1754 w 2144"/>
                <a:gd name="T83" fmla="*/ 1737 h 2144"/>
                <a:gd name="T84" fmla="*/ 1891 w 2144"/>
                <a:gd name="T85" fmla="*/ 1631 h 2144"/>
                <a:gd name="T86" fmla="*/ 298 w 2144"/>
                <a:gd name="T87" fmla="*/ 517 h 2144"/>
                <a:gd name="T88" fmla="*/ 660 w 2144"/>
                <a:gd name="T89" fmla="*/ 1931 h 2144"/>
                <a:gd name="T90" fmla="*/ 827 w 2144"/>
                <a:gd name="T91" fmla="*/ 2033 h 2144"/>
                <a:gd name="T92" fmla="*/ 286 w 2144"/>
                <a:gd name="T93" fmla="*/ 1610 h 2144"/>
                <a:gd name="T94" fmla="*/ 155 w 2144"/>
                <a:gd name="T95" fmla="*/ 1072 h 2144"/>
                <a:gd name="T96" fmla="*/ 1965 w 2144"/>
                <a:gd name="T97" fmla="*/ 1072 h 2144"/>
                <a:gd name="T98" fmla="*/ 1123 w 2144"/>
                <a:gd name="T99" fmla="*/ 695 h 2144"/>
                <a:gd name="T100" fmla="*/ 1280 w 2144"/>
                <a:gd name="T101" fmla="*/ 1660 h 2144"/>
                <a:gd name="T102" fmla="*/ 775 w 2144"/>
                <a:gd name="T103" fmla="*/ 1359 h 2144"/>
                <a:gd name="T104" fmla="*/ 660 w 2144"/>
                <a:gd name="T105" fmla="*/ 683 h 2144"/>
                <a:gd name="T106" fmla="*/ 1012 w 2144"/>
                <a:gd name="T107" fmla="*/ 700 h 2144"/>
                <a:gd name="T108" fmla="*/ 1012 w 2144"/>
                <a:gd name="T109" fmla="*/ 700 h 2144"/>
                <a:gd name="T110" fmla="*/ 1233 w 2144"/>
                <a:gd name="T111" fmla="*/ 1258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44" h="2144">
                  <a:moveTo>
                    <a:pt x="1072" y="0"/>
                  </a:moveTo>
                  <a:cubicBezTo>
                    <a:pt x="480" y="0"/>
                    <a:pt x="0" y="480"/>
                    <a:pt x="0" y="1072"/>
                  </a:cubicBezTo>
                  <a:cubicBezTo>
                    <a:pt x="0" y="1664"/>
                    <a:pt x="480" y="2144"/>
                    <a:pt x="1072" y="2144"/>
                  </a:cubicBezTo>
                  <a:cubicBezTo>
                    <a:pt x="1664" y="2144"/>
                    <a:pt x="2144" y="1664"/>
                    <a:pt x="2144" y="1072"/>
                  </a:cubicBezTo>
                  <a:cubicBezTo>
                    <a:pt x="2144" y="480"/>
                    <a:pt x="1664" y="0"/>
                    <a:pt x="1072" y="0"/>
                  </a:cubicBezTo>
                  <a:close/>
                  <a:moveTo>
                    <a:pt x="1739" y="1848"/>
                  </a:moveTo>
                  <a:cubicBezTo>
                    <a:pt x="1693" y="1794"/>
                    <a:pt x="1693" y="1794"/>
                    <a:pt x="1693" y="1794"/>
                  </a:cubicBezTo>
                  <a:cubicBezTo>
                    <a:pt x="1687" y="1799"/>
                    <a:pt x="1681" y="1804"/>
                    <a:pt x="1675" y="1809"/>
                  </a:cubicBezTo>
                  <a:cubicBezTo>
                    <a:pt x="1721" y="1864"/>
                    <a:pt x="1721" y="1864"/>
                    <a:pt x="1721" y="1864"/>
                  </a:cubicBezTo>
                  <a:cubicBezTo>
                    <a:pt x="1681" y="1896"/>
                    <a:pt x="1638" y="1926"/>
                    <a:pt x="1594" y="1952"/>
                  </a:cubicBezTo>
                  <a:cubicBezTo>
                    <a:pt x="1559" y="1891"/>
                    <a:pt x="1559" y="1891"/>
                    <a:pt x="1559" y="1891"/>
                  </a:cubicBezTo>
                  <a:cubicBezTo>
                    <a:pt x="1552" y="1895"/>
                    <a:pt x="1545" y="1899"/>
                    <a:pt x="1538" y="1903"/>
                  </a:cubicBezTo>
                  <a:cubicBezTo>
                    <a:pt x="1573" y="1964"/>
                    <a:pt x="1573" y="1964"/>
                    <a:pt x="1573" y="1964"/>
                  </a:cubicBezTo>
                  <a:cubicBezTo>
                    <a:pt x="1529" y="1989"/>
                    <a:pt x="1482" y="2011"/>
                    <a:pt x="1433" y="2030"/>
                  </a:cubicBezTo>
                  <a:cubicBezTo>
                    <a:pt x="1409" y="1963"/>
                    <a:pt x="1409" y="1963"/>
                    <a:pt x="1409" y="1963"/>
                  </a:cubicBezTo>
                  <a:cubicBezTo>
                    <a:pt x="1402" y="1966"/>
                    <a:pt x="1394" y="1968"/>
                    <a:pt x="1387" y="1971"/>
                  </a:cubicBezTo>
                  <a:cubicBezTo>
                    <a:pt x="1411" y="2038"/>
                    <a:pt x="1411" y="2038"/>
                    <a:pt x="1411" y="2038"/>
                  </a:cubicBezTo>
                  <a:cubicBezTo>
                    <a:pt x="1363" y="2055"/>
                    <a:pt x="1313" y="2068"/>
                    <a:pt x="1262" y="2078"/>
                  </a:cubicBezTo>
                  <a:cubicBezTo>
                    <a:pt x="1249" y="2008"/>
                    <a:pt x="1249" y="2008"/>
                    <a:pt x="1249" y="2008"/>
                  </a:cubicBezTo>
                  <a:cubicBezTo>
                    <a:pt x="1241" y="2009"/>
                    <a:pt x="1234" y="2011"/>
                    <a:pt x="1226" y="2012"/>
                  </a:cubicBezTo>
                  <a:cubicBezTo>
                    <a:pt x="1238" y="2082"/>
                    <a:pt x="1238" y="2082"/>
                    <a:pt x="1238" y="2082"/>
                  </a:cubicBezTo>
                  <a:cubicBezTo>
                    <a:pt x="1188" y="2090"/>
                    <a:pt x="1136" y="2095"/>
                    <a:pt x="1084" y="2096"/>
                  </a:cubicBezTo>
                  <a:cubicBezTo>
                    <a:pt x="1084" y="2024"/>
                    <a:pt x="1084" y="2024"/>
                    <a:pt x="1084" y="2024"/>
                  </a:cubicBezTo>
                  <a:cubicBezTo>
                    <a:pt x="1080" y="2024"/>
                    <a:pt x="1076" y="2024"/>
                    <a:pt x="1072" y="2024"/>
                  </a:cubicBezTo>
                  <a:cubicBezTo>
                    <a:pt x="1068" y="2024"/>
                    <a:pt x="1064" y="2024"/>
                    <a:pt x="1060" y="2024"/>
                  </a:cubicBezTo>
                  <a:cubicBezTo>
                    <a:pt x="1060" y="2096"/>
                    <a:pt x="1060" y="2096"/>
                    <a:pt x="1060" y="2096"/>
                  </a:cubicBezTo>
                  <a:cubicBezTo>
                    <a:pt x="1008" y="2095"/>
                    <a:pt x="956" y="2090"/>
                    <a:pt x="906" y="2082"/>
                  </a:cubicBezTo>
                  <a:cubicBezTo>
                    <a:pt x="918" y="2012"/>
                    <a:pt x="918" y="2012"/>
                    <a:pt x="918" y="2012"/>
                  </a:cubicBezTo>
                  <a:cubicBezTo>
                    <a:pt x="910" y="2011"/>
                    <a:pt x="903" y="2009"/>
                    <a:pt x="895" y="2008"/>
                  </a:cubicBezTo>
                  <a:cubicBezTo>
                    <a:pt x="882" y="2078"/>
                    <a:pt x="882" y="2078"/>
                    <a:pt x="882" y="2078"/>
                  </a:cubicBezTo>
                  <a:cubicBezTo>
                    <a:pt x="831" y="2068"/>
                    <a:pt x="781" y="2055"/>
                    <a:pt x="733" y="2038"/>
                  </a:cubicBezTo>
                  <a:cubicBezTo>
                    <a:pt x="757" y="1971"/>
                    <a:pt x="757" y="1971"/>
                    <a:pt x="757" y="1971"/>
                  </a:cubicBezTo>
                  <a:cubicBezTo>
                    <a:pt x="750" y="1968"/>
                    <a:pt x="742" y="1966"/>
                    <a:pt x="735" y="1963"/>
                  </a:cubicBezTo>
                  <a:cubicBezTo>
                    <a:pt x="711" y="2030"/>
                    <a:pt x="711" y="2030"/>
                    <a:pt x="711" y="2030"/>
                  </a:cubicBezTo>
                  <a:cubicBezTo>
                    <a:pt x="662" y="2011"/>
                    <a:pt x="615" y="1989"/>
                    <a:pt x="571" y="1964"/>
                  </a:cubicBezTo>
                  <a:cubicBezTo>
                    <a:pt x="606" y="1903"/>
                    <a:pt x="606" y="1903"/>
                    <a:pt x="606" y="1903"/>
                  </a:cubicBezTo>
                  <a:cubicBezTo>
                    <a:pt x="599" y="1899"/>
                    <a:pt x="592" y="1895"/>
                    <a:pt x="585" y="1891"/>
                  </a:cubicBezTo>
                  <a:cubicBezTo>
                    <a:pt x="550" y="1952"/>
                    <a:pt x="550" y="1952"/>
                    <a:pt x="550" y="1952"/>
                  </a:cubicBezTo>
                  <a:cubicBezTo>
                    <a:pt x="506" y="1926"/>
                    <a:pt x="463" y="1896"/>
                    <a:pt x="423" y="1863"/>
                  </a:cubicBezTo>
                  <a:cubicBezTo>
                    <a:pt x="469" y="1809"/>
                    <a:pt x="469" y="1809"/>
                    <a:pt x="469" y="1809"/>
                  </a:cubicBezTo>
                  <a:cubicBezTo>
                    <a:pt x="463" y="1804"/>
                    <a:pt x="457" y="1799"/>
                    <a:pt x="451" y="1794"/>
                  </a:cubicBezTo>
                  <a:cubicBezTo>
                    <a:pt x="405" y="1848"/>
                    <a:pt x="405" y="1848"/>
                    <a:pt x="405" y="1848"/>
                  </a:cubicBezTo>
                  <a:cubicBezTo>
                    <a:pt x="366" y="1814"/>
                    <a:pt x="330" y="1778"/>
                    <a:pt x="296" y="1739"/>
                  </a:cubicBezTo>
                  <a:cubicBezTo>
                    <a:pt x="350" y="1693"/>
                    <a:pt x="350" y="1693"/>
                    <a:pt x="350" y="1693"/>
                  </a:cubicBezTo>
                  <a:cubicBezTo>
                    <a:pt x="345" y="1687"/>
                    <a:pt x="340" y="1681"/>
                    <a:pt x="335" y="1675"/>
                  </a:cubicBezTo>
                  <a:cubicBezTo>
                    <a:pt x="280" y="1721"/>
                    <a:pt x="280" y="1721"/>
                    <a:pt x="280" y="1721"/>
                  </a:cubicBezTo>
                  <a:cubicBezTo>
                    <a:pt x="248" y="1681"/>
                    <a:pt x="218" y="1638"/>
                    <a:pt x="192" y="1594"/>
                  </a:cubicBezTo>
                  <a:cubicBezTo>
                    <a:pt x="253" y="1558"/>
                    <a:pt x="253" y="1558"/>
                    <a:pt x="253" y="1558"/>
                  </a:cubicBezTo>
                  <a:cubicBezTo>
                    <a:pt x="249" y="1552"/>
                    <a:pt x="245" y="1545"/>
                    <a:pt x="241" y="1538"/>
                  </a:cubicBezTo>
                  <a:cubicBezTo>
                    <a:pt x="180" y="1573"/>
                    <a:pt x="180" y="1573"/>
                    <a:pt x="180" y="1573"/>
                  </a:cubicBezTo>
                  <a:cubicBezTo>
                    <a:pt x="155" y="1529"/>
                    <a:pt x="133" y="1482"/>
                    <a:pt x="114" y="1433"/>
                  </a:cubicBezTo>
                  <a:cubicBezTo>
                    <a:pt x="181" y="1409"/>
                    <a:pt x="181" y="1409"/>
                    <a:pt x="181" y="1409"/>
                  </a:cubicBezTo>
                  <a:cubicBezTo>
                    <a:pt x="178" y="1401"/>
                    <a:pt x="176" y="1394"/>
                    <a:pt x="173" y="1387"/>
                  </a:cubicBezTo>
                  <a:cubicBezTo>
                    <a:pt x="106" y="1411"/>
                    <a:pt x="106" y="1411"/>
                    <a:pt x="106" y="1411"/>
                  </a:cubicBezTo>
                  <a:cubicBezTo>
                    <a:pt x="89" y="1363"/>
                    <a:pt x="76" y="1313"/>
                    <a:pt x="66" y="1261"/>
                  </a:cubicBezTo>
                  <a:cubicBezTo>
                    <a:pt x="136" y="1249"/>
                    <a:pt x="136" y="1249"/>
                    <a:pt x="136" y="1249"/>
                  </a:cubicBezTo>
                  <a:cubicBezTo>
                    <a:pt x="135" y="1241"/>
                    <a:pt x="133" y="1233"/>
                    <a:pt x="132" y="1226"/>
                  </a:cubicBezTo>
                  <a:cubicBezTo>
                    <a:pt x="62" y="1238"/>
                    <a:pt x="62" y="1238"/>
                    <a:pt x="62" y="1238"/>
                  </a:cubicBezTo>
                  <a:cubicBezTo>
                    <a:pt x="54" y="1188"/>
                    <a:pt x="49" y="1136"/>
                    <a:pt x="48" y="1084"/>
                  </a:cubicBezTo>
                  <a:cubicBezTo>
                    <a:pt x="120" y="1084"/>
                    <a:pt x="120" y="1084"/>
                    <a:pt x="120" y="1084"/>
                  </a:cubicBezTo>
                  <a:cubicBezTo>
                    <a:pt x="120" y="1080"/>
                    <a:pt x="120" y="1076"/>
                    <a:pt x="120" y="1072"/>
                  </a:cubicBezTo>
                  <a:cubicBezTo>
                    <a:pt x="120" y="1068"/>
                    <a:pt x="120" y="1064"/>
                    <a:pt x="120" y="1060"/>
                  </a:cubicBezTo>
                  <a:cubicBezTo>
                    <a:pt x="48" y="1060"/>
                    <a:pt x="48" y="1060"/>
                    <a:pt x="48" y="1060"/>
                  </a:cubicBezTo>
                  <a:cubicBezTo>
                    <a:pt x="49" y="1008"/>
                    <a:pt x="54" y="956"/>
                    <a:pt x="62" y="906"/>
                  </a:cubicBezTo>
                  <a:cubicBezTo>
                    <a:pt x="132" y="918"/>
                    <a:pt x="132" y="918"/>
                    <a:pt x="132" y="918"/>
                  </a:cubicBezTo>
                  <a:cubicBezTo>
                    <a:pt x="133" y="911"/>
                    <a:pt x="135" y="903"/>
                    <a:pt x="136" y="895"/>
                  </a:cubicBezTo>
                  <a:cubicBezTo>
                    <a:pt x="66" y="883"/>
                    <a:pt x="66" y="883"/>
                    <a:pt x="66" y="883"/>
                  </a:cubicBezTo>
                  <a:cubicBezTo>
                    <a:pt x="76" y="831"/>
                    <a:pt x="89" y="781"/>
                    <a:pt x="106" y="733"/>
                  </a:cubicBezTo>
                  <a:cubicBezTo>
                    <a:pt x="173" y="757"/>
                    <a:pt x="173" y="757"/>
                    <a:pt x="173" y="757"/>
                  </a:cubicBezTo>
                  <a:cubicBezTo>
                    <a:pt x="176" y="750"/>
                    <a:pt x="178" y="742"/>
                    <a:pt x="181" y="735"/>
                  </a:cubicBezTo>
                  <a:cubicBezTo>
                    <a:pt x="114" y="711"/>
                    <a:pt x="114" y="711"/>
                    <a:pt x="114" y="711"/>
                  </a:cubicBezTo>
                  <a:cubicBezTo>
                    <a:pt x="133" y="662"/>
                    <a:pt x="155" y="615"/>
                    <a:pt x="180" y="571"/>
                  </a:cubicBezTo>
                  <a:cubicBezTo>
                    <a:pt x="241" y="606"/>
                    <a:pt x="241" y="606"/>
                    <a:pt x="241" y="606"/>
                  </a:cubicBezTo>
                  <a:cubicBezTo>
                    <a:pt x="245" y="599"/>
                    <a:pt x="249" y="592"/>
                    <a:pt x="253" y="586"/>
                  </a:cubicBezTo>
                  <a:cubicBezTo>
                    <a:pt x="192" y="550"/>
                    <a:pt x="192" y="550"/>
                    <a:pt x="192" y="550"/>
                  </a:cubicBezTo>
                  <a:cubicBezTo>
                    <a:pt x="218" y="506"/>
                    <a:pt x="248" y="463"/>
                    <a:pt x="280" y="423"/>
                  </a:cubicBezTo>
                  <a:cubicBezTo>
                    <a:pt x="335" y="469"/>
                    <a:pt x="335" y="469"/>
                    <a:pt x="335" y="469"/>
                  </a:cubicBezTo>
                  <a:cubicBezTo>
                    <a:pt x="340" y="463"/>
                    <a:pt x="345" y="457"/>
                    <a:pt x="350" y="451"/>
                  </a:cubicBezTo>
                  <a:cubicBezTo>
                    <a:pt x="296" y="405"/>
                    <a:pt x="296" y="405"/>
                    <a:pt x="296" y="405"/>
                  </a:cubicBezTo>
                  <a:cubicBezTo>
                    <a:pt x="330" y="366"/>
                    <a:pt x="366" y="330"/>
                    <a:pt x="405" y="296"/>
                  </a:cubicBezTo>
                  <a:cubicBezTo>
                    <a:pt x="451" y="350"/>
                    <a:pt x="451" y="350"/>
                    <a:pt x="451" y="350"/>
                  </a:cubicBezTo>
                  <a:cubicBezTo>
                    <a:pt x="457" y="345"/>
                    <a:pt x="463" y="340"/>
                    <a:pt x="469" y="335"/>
                  </a:cubicBezTo>
                  <a:cubicBezTo>
                    <a:pt x="423" y="280"/>
                    <a:pt x="423" y="280"/>
                    <a:pt x="423" y="280"/>
                  </a:cubicBezTo>
                  <a:cubicBezTo>
                    <a:pt x="463" y="248"/>
                    <a:pt x="506" y="218"/>
                    <a:pt x="550" y="192"/>
                  </a:cubicBezTo>
                  <a:cubicBezTo>
                    <a:pt x="585" y="253"/>
                    <a:pt x="585" y="253"/>
                    <a:pt x="585" y="253"/>
                  </a:cubicBezTo>
                  <a:cubicBezTo>
                    <a:pt x="592" y="249"/>
                    <a:pt x="599" y="245"/>
                    <a:pt x="606" y="241"/>
                  </a:cubicBezTo>
                  <a:cubicBezTo>
                    <a:pt x="571" y="180"/>
                    <a:pt x="571" y="180"/>
                    <a:pt x="571" y="180"/>
                  </a:cubicBezTo>
                  <a:cubicBezTo>
                    <a:pt x="615" y="155"/>
                    <a:pt x="662" y="133"/>
                    <a:pt x="711" y="114"/>
                  </a:cubicBezTo>
                  <a:cubicBezTo>
                    <a:pt x="735" y="181"/>
                    <a:pt x="735" y="181"/>
                    <a:pt x="735" y="181"/>
                  </a:cubicBezTo>
                  <a:cubicBezTo>
                    <a:pt x="742" y="178"/>
                    <a:pt x="750" y="176"/>
                    <a:pt x="757" y="173"/>
                  </a:cubicBezTo>
                  <a:cubicBezTo>
                    <a:pt x="733" y="106"/>
                    <a:pt x="733" y="106"/>
                    <a:pt x="733" y="106"/>
                  </a:cubicBezTo>
                  <a:cubicBezTo>
                    <a:pt x="781" y="89"/>
                    <a:pt x="831" y="76"/>
                    <a:pt x="883" y="66"/>
                  </a:cubicBezTo>
                  <a:cubicBezTo>
                    <a:pt x="895" y="136"/>
                    <a:pt x="895" y="136"/>
                    <a:pt x="895" y="136"/>
                  </a:cubicBezTo>
                  <a:cubicBezTo>
                    <a:pt x="903" y="135"/>
                    <a:pt x="911" y="133"/>
                    <a:pt x="918" y="132"/>
                  </a:cubicBezTo>
                  <a:cubicBezTo>
                    <a:pt x="906" y="62"/>
                    <a:pt x="906" y="62"/>
                    <a:pt x="906" y="62"/>
                  </a:cubicBezTo>
                  <a:cubicBezTo>
                    <a:pt x="956" y="54"/>
                    <a:pt x="1008" y="49"/>
                    <a:pt x="1060" y="48"/>
                  </a:cubicBezTo>
                  <a:cubicBezTo>
                    <a:pt x="1060" y="120"/>
                    <a:pt x="1060" y="120"/>
                    <a:pt x="1060" y="120"/>
                  </a:cubicBezTo>
                  <a:cubicBezTo>
                    <a:pt x="1064" y="120"/>
                    <a:pt x="1068" y="120"/>
                    <a:pt x="1072" y="120"/>
                  </a:cubicBezTo>
                  <a:cubicBezTo>
                    <a:pt x="1076" y="120"/>
                    <a:pt x="1080" y="120"/>
                    <a:pt x="1084" y="120"/>
                  </a:cubicBezTo>
                  <a:cubicBezTo>
                    <a:pt x="1084" y="48"/>
                    <a:pt x="1084" y="48"/>
                    <a:pt x="1084" y="48"/>
                  </a:cubicBezTo>
                  <a:cubicBezTo>
                    <a:pt x="1136" y="49"/>
                    <a:pt x="1188" y="54"/>
                    <a:pt x="1238" y="62"/>
                  </a:cubicBezTo>
                  <a:cubicBezTo>
                    <a:pt x="1226" y="132"/>
                    <a:pt x="1226" y="132"/>
                    <a:pt x="1226" y="132"/>
                  </a:cubicBezTo>
                  <a:cubicBezTo>
                    <a:pt x="1233" y="133"/>
                    <a:pt x="1241" y="135"/>
                    <a:pt x="1249" y="136"/>
                  </a:cubicBezTo>
                  <a:cubicBezTo>
                    <a:pt x="1261" y="66"/>
                    <a:pt x="1261" y="66"/>
                    <a:pt x="1261" y="66"/>
                  </a:cubicBezTo>
                  <a:cubicBezTo>
                    <a:pt x="1313" y="76"/>
                    <a:pt x="1363" y="89"/>
                    <a:pt x="1411" y="106"/>
                  </a:cubicBezTo>
                  <a:cubicBezTo>
                    <a:pt x="1386" y="173"/>
                    <a:pt x="1386" y="173"/>
                    <a:pt x="1386" y="173"/>
                  </a:cubicBezTo>
                  <a:cubicBezTo>
                    <a:pt x="1394" y="176"/>
                    <a:pt x="1401" y="178"/>
                    <a:pt x="1409" y="181"/>
                  </a:cubicBezTo>
                  <a:cubicBezTo>
                    <a:pt x="1433" y="114"/>
                    <a:pt x="1433" y="114"/>
                    <a:pt x="1433" y="114"/>
                  </a:cubicBezTo>
                  <a:cubicBezTo>
                    <a:pt x="1482" y="133"/>
                    <a:pt x="1529" y="155"/>
                    <a:pt x="1573" y="180"/>
                  </a:cubicBezTo>
                  <a:cubicBezTo>
                    <a:pt x="1538" y="241"/>
                    <a:pt x="1538" y="241"/>
                    <a:pt x="1538" y="241"/>
                  </a:cubicBezTo>
                  <a:cubicBezTo>
                    <a:pt x="1545" y="245"/>
                    <a:pt x="1552" y="249"/>
                    <a:pt x="1558" y="253"/>
                  </a:cubicBezTo>
                  <a:cubicBezTo>
                    <a:pt x="1594" y="192"/>
                    <a:pt x="1594" y="192"/>
                    <a:pt x="1594" y="192"/>
                  </a:cubicBezTo>
                  <a:cubicBezTo>
                    <a:pt x="1638" y="218"/>
                    <a:pt x="1681" y="248"/>
                    <a:pt x="1721" y="280"/>
                  </a:cubicBezTo>
                  <a:cubicBezTo>
                    <a:pt x="1675" y="335"/>
                    <a:pt x="1675" y="335"/>
                    <a:pt x="1675" y="335"/>
                  </a:cubicBezTo>
                  <a:cubicBezTo>
                    <a:pt x="1681" y="340"/>
                    <a:pt x="1687" y="345"/>
                    <a:pt x="1693" y="350"/>
                  </a:cubicBezTo>
                  <a:cubicBezTo>
                    <a:pt x="1739" y="296"/>
                    <a:pt x="1739" y="296"/>
                    <a:pt x="1739" y="296"/>
                  </a:cubicBezTo>
                  <a:cubicBezTo>
                    <a:pt x="1778" y="330"/>
                    <a:pt x="1814" y="366"/>
                    <a:pt x="1848" y="405"/>
                  </a:cubicBezTo>
                  <a:cubicBezTo>
                    <a:pt x="1794" y="451"/>
                    <a:pt x="1794" y="451"/>
                    <a:pt x="1794" y="451"/>
                  </a:cubicBezTo>
                  <a:cubicBezTo>
                    <a:pt x="1799" y="457"/>
                    <a:pt x="1804" y="463"/>
                    <a:pt x="1809" y="469"/>
                  </a:cubicBezTo>
                  <a:cubicBezTo>
                    <a:pt x="1864" y="423"/>
                    <a:pt x="1864" y="423"/>
                    <a:pt x="1864" y="423"/>
                  </a:cubicBezTo>
                  <a:cubicBezTo>
                    <a:pt x="1896" y="463"/>
                    <a:pt x="1926" y="505"/>
                    <a:pt x="1952" y="550"/>
                  </a:cubicBezTo>
                  <a:cubicBezTo>
                    <a:pt x="1891" y="585"/>
                    <a:pt x="1891" y="585"/>
                    <a:pt x="1891" y="585"/>
                  </a:cubicBezTo>
                  <a:cubicBezTo>
                    <a:pt x="1895" y="592"/>
                    <a:pt x="1899" y="599"/>
                    <a:pt x="1903" y="606"/>
                  </a:cubicBezTo>
                  <a:cubicBezTo>
                    <a:pt x="1964" y="571"/>
                    <a:pt x="1964" y="571"/>
                    <a:pt x="1964" y="571"/>
                  </a:cubicBezTo>
                  <a:cubicBezTo>
                    <a:pt x="1989" y="615"/>
                    <a:pt x="2011" y="662"/>
                    <a:pt x="2030" y="711"/>
                  </a:cubicBezTo>
                  <a:cubicBezTo>
                    <a:pt x="1963" y="735"/>
                    <a:pt x="1963" y="735"/>
                    <a:pt x="1963" y="735"/>
                  </a:cubicBezTo>
                  <a:cubicBezTo>
                    <a:pt x="1966" y="742"/>
                    <a:pt x="1968" y="750"/>
                    <a:pt x="1971" y="757"/>
                  </a:cubicBezTo>
                  <a:cubicBezTo>
                    <a:pt x="2038" y="733"/>
                    <a:pt x="2038" y="733"/>
                    <a:pt x="2038" y="733"/>
                  </a:cubicBezTo>
                  <a:cubicBezTo>
                    <a:pt x="2055" y="781"/>
                    <a:pt x="2068" y="831"/>
                    <a:pt x="2078" y="882"/>
                  </a:cubicBezTo>
                  <a:cubicBezTo>
                    <a:pt x="2008" y="895"/>
                    <a:pt x="2008" y="895"/>
                    <a:pt x="2008" y="895"/>
                  </a:cubicBezTo>
                  <a:cubicBezTo>
                    <a:pt x="2009" y="903"/>
                    <a:pt x="2011" y="911"/>
                    <a:pt x="2012" y="918"/>
                  </a:cubicBezTo>
                  <a:cubicBezTo>
                    <a:pt x="2082" y="906"/>
                    <a:pt x="2082" y="906"/>
                    <a:pt x="2082" y="906"/>
                  </a:cubicBezTo>
                  <a:cubicBezTo>
                    <a:pt x="2091" y="956"/>
                    <a:pt x="2095" y="1008"/>
                    <a:pt x="2096" y="1060"/>
                  </a:cubicBezTo>
                  <a:cubicBezTo>
                    <a:pt x="2024" y="1060"/>
                    <a:pt x="2024" y="1060"/>
                    <a:pt x="2024" y="1060"/>
                  </a:cubicBezTo>
                  <a:cubicBezTo>
                    <a:pt x="2024" y="1064"/>
                    <a:pt x="2024" y="1068"/>
                    <a:pt x="2024" y="1072"/>
                  </a:cubicBezTo>
                  <a:cubicBezTo>
                    <a:pt x="2024" y="1076"/>
                    <a:pt x="2024" y="1080"/>
                    <a:pt x="2024" y="1084"/>
                  </a:cubicBezTo>
                  <a:cubicBezTo>
                    <a:pt x="2096" y="1084"/>
                    <a:pt x="2096" y="1084"/>
                    <a:pt x="2096" y="1084"/>
                  </a:cubicBezTo>
                  <a:cubicBezTo>
                    <a:pt x="2095" y="1136"/>
                    <a:pt x="2090" y="1188"/>
                    <a:pt x="2082" y="1238"/>
                  </a:cubicBezTo>
                  <a:cubicBezTo>
                    <a:pt x="2012" y="1226"/>
                    <a:pt x="2012" y="1226"/>
                    <a:pt x="2012" y="1226"/>
                  </a:cubicBezTo>
                  <a:cubicBezTo>
                    <a:pt x="2011" y="1234"/>
                    <a:pt x="2009" y="1241"/>
                    <a:pt x="2008" y="1249"/>
                  </a:cubicBezTo>
                  <a:cubicBezTo>
                    <a:pt x="2078" y="1262"/>
                    <a:pt x="2078" y="1262"/>
                    <a:pt x="2078" y="1262"/>
                  </a:cubicBezTo>
                  <a:cubicBezTo>
                    <a:pt x="2068" y="1313"/>
                    <a:pt x="2055" y="1363"/>
                    <a:pt x="2038" y="1411"/>
                  </a:cubicBezTo>
                  <a:cubicBezTo>
                    <a:pt x="1971" y="1387"/>
                    <a:pt x="1971" y="1387"/>
                    <a:pt x="1971" y="1387"/>
                  </a:cubicBezTo>
                  <a:cubicBezTo>
                    <a:pt x="1968" y="1394"/>
                    <a:pt x="1966" y="1402"/>
                    <a:pt x="1963" y="1409"/>
                  </a:cubicBezTo>
                  <a:cubicBezTo>
                    <a:pt x="2030" y="1433"/>
                    <a:pt x="2030" y="1433"/>
                    <a:pt x="2030" y="1433"/>
                  </a:cubicBezTo>
                  <a:cubicBezTo>
                    <a:pt x="2011" y="1482"/>
                    <a:pt x="1989" y="1529"/>
                    <a:pt x="1964" y="1573"/>
                  </a:cubicBezTo>
                  <a:cubicBezTo>
                    <a:pt x="1903" y="1538"/>
                    <a:pt x="1903" y="1538"/>
                    <a:pt x="1903" y="1538"/>
                  </a:cubicBezTo>
                  <a:cubicBezTo>
                    <a:pt x="1899" y="1545"/>
                    <a:pt x="1895" y="1552"/>
                    <a:pt x="1891" y="1559"/>
                  </a:cubicBezTo>
                  <a:cubicBezTo>
                    <a:pt x="1952" y="1594"/>
                    <a:pt x="1952" y="1594"/>
                    <a:pt x="1952" y="1594"/>
                  </a:cubicBezTo>
                  <a:cubicBezTo>
                    <a:pt x="1926" y="1638"/>
                    <a:pt x="1896" y="1681"/>
                    <a:pt x="1863" y="1721"/>
                  </a:cubicBezTo>
                  <a:cubicBezTo>
                    <a:pt x="1809" y="1675"/>
                    <a:pt x="1809" y="1675"/>
                    <a:pt x="1809" y="1675"/>
                  </a:cubicBezTo>
                  <a:cubicBezTo>
                    <a:pt x="1804" y="1681"/>
                    <a:pt x="1799" y="1687"/>
                    <a:pt x="1794" y="1693"/>
                  </a:cubicBezTo>
                  <a:cubicBezTo>
                    <a:pt x="1848" y="1739"/>
                    <a:pt x="1848" y="1739"/>
                    <a:pt x="1848" y="1739"/>
                  </a:cubicBezTo>
                  <a:cubicBezTo>
                    <a:pt x="1814" y="1778"/>
                    <a:pt x="1778" y="1814"/>
                    <a:pt x="1739" y="1848"/>
                  </a:cubicBezTo>
                  <a:close/>
                  <a:moveTo>
                    <a:pt x="1329" y="155"/>
                  </a:moveTo>
                  <a:cubicBezTo>
                    <a:pt x="1321" y="153"/>
                    <a:pt x="1314" y="151"/>
                    <a:pt x="1307" y="149"/>
                  </a:cubicBezTo>
                  <a:cubicBezTo>
                    <a:pt x="1317" y="111"/>
                    <a:pt x="1317" y="111"/>
                    <a:pt x="1317" y="111"/>
                  </a:cubicBezTo>
                  <a:cubicBezTo>
                    <a:pt x="1339" y="117"/>
                    <a:pt x="1339" y="117"/>
                    <a:pt x="1339" y="117"/>
                  </a:cubicBezTo>
                  <a:lnTo>
                    <a:pt x="1329" y="155"/>
                  </a:lnTo>
                  <a:close/>
                  <a:moveTo>
                    <a:pt x="1165" y="124"/>
                  </a:moveTo>
                  <a:cubicBezTo>
                    <a:pt x="1158" y="123"/>
                    <a:pt x="1150" y="123"/>
                    <a:pt x="1143" y="12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69" y="85"/>
                    <a:pt x="1169" y="85"/>
                    <a:pt x="1169" y="85"/>
                  </a:cubicBezTo>
                  <a:lnTo>
                    <a:pt x="1165" y="124"/>
                  </a:lnTo>
                  <a:close/>
                  <a:moveTo>
                    <a:pt x="1627" y="298"/>
                  </a:moveTo>
                  <a:cubicBezTo>
                    <a:pt x="1621" y="294"/>
                    <a:pt x="1615" y="289"/>
                    <a:pt x="1608" y="285"/>
                  </a:cubicBezTo>
                  <a:cubicBezTo>
                    <a:pt x="1631" y="253"/>
                    <a:pt x="1631" y="253"/>
                    <a:pt x="1631" y="253"/>
                  </a:cubicBezTo>
                  <a:cubicBezTo>
                    <a:pt x="1649" y="266"/>
                    <a:pt x="1649" y="266"/>
                    <a:pt x="1649" y="266"/>
                  </a:cubicBezTo>
                  <a:lnTo>
                    <a:pt x="1627" y="298"/>
                  </a:lnTo>
                  <a:close/>
                  <a:moveTo>
                    <a:pt x="1484" y="213"/>
                  </a:moveTo>
                  <a:cubicBezTo>
                    <a:pt x="1477" y="210"/>
                    <a:pt x="1470" y="207"/>
                    <a:pt x="1463" y="204"/>
                  </a:cubicBezTo>
                  <a:cubicBezTo>
                    <a:pt x="1480" y="168"/>
                    <a:pt x="1480" y="168"/>
                    <a:pt x="1480" y="168"/>
                  </a:cubicBezTo>
                  <a:cubicBezTo>
                    <a:pt x="1500" y="178"/>
                    <a:pt x="1500" y="178"/>
                    <a:pt x="1500" y="178"/>
                  </a:cubicBezTo>
                  <a:lnTo>
                    <a:pt x="1484" y="213"/>
                  </a:lnTo>
                  <a:close/>
                  <a:moveTo>
                    <a:pt x="1753" y="406"/>
                  </a:moveTo>
                  <a:cubicBezTo>
                    <a:pt x="1747" y="401"/>
                    <a:pt x="1742" y="395"/>
                    <a:pt x="1737" y="390"/>
                  </a:cubicBezTo>
                  <a:cubicBezTo>
                    <a:pt x="1764" y="362"/>
                    <a:pt x="1764" y="362"/>
                    <a:pt x="1764" y="362"/>
                  </a:cubicBezTo>
                  <a:cubicBezTo>
                    <a:pt x="1780" y="378"/>
                    <a:pt x="1780" y="378"/>
                    <a:pt x="1780" y="378"/>
                  </a:cubicBezTo>
                  <a:lnTo>
                    <a:pt x="1753" y="406"/>
                  </a:lnTo>
                  <a:close/>
                  <a:moveTo>
                    <a:pt x="658" y="214"/>
                  </a:moveTo>
                  <a:cubicBezTo>
                    <a:pt x="642" y="179"/>
                    <a:pt x="642" y="179"/>
                    <a:pt x="642" y="179"/>
                  </a:cubicBezTo>
                  <a:cubicBezTo>
                    <a:pt x="662" y="169"/>
                    <a:pt x="662" y="169"/>
                    <a:pt x="662" y="169"/>
                  </a:cubicBezTo>
                  <a:cubicBezTo>
                    <a:pt x="679" y="204"/>
                    <a:pt x="679" y="204"/>
                    <a:pt x="679" y="204"/>
                  </a:cubicBezTo>
                  <a:cubicBezTo>
                    <a:pt x="672" y="208"/>
                    <a:pt x="665" y="211"/>
                    <a:pt x="658" y="214"/>
                  </a:cubicBezTo>
                  <a:close/>
                  <a:moveTo>
                    <a:pt x="516" y="299"/>
                  </a:moveTo>
                  <a:cubicBezTo>
                    <a:pt x="493" y="267"/>
                    <a:pt x="493" y="267"/>
                    <a:pt x="493" y="267"/>
                  </a:cubicBezTo>
                  <a:cubicBezTo>
                    <a:pt x="512" y="254"/>
                    <a:pt x="512" y="254"/>
                    <a:pt x="512" y="254"/>
                  </a:cubicBezTo>
                  <a:cubicBezTo>
                    <a:pt x="534" y="286"/>
                    <a:pt x="534" y="286"/>
                    <a:pt x="534" y="286"/>
                  </a:cubicBezTo>
                  <a:cubicBezTo>
                    <a:pt x="528" y="290"/>
                    <a:pt x="522" y="295"/>
                    <a:pt x="516" y="299"/>
                  </a:cubicBezTo>
                  <a:close/>
                  <a:moveTo>
                    <a:pt x="977" y="124"/>
                  </a:moveTo>
                  <a:cubicBezTo>
                    <a:pt x="974" y="85"/>
                    <a:pt x="974" y="85"/>
                    <a:pt x="974" y="85"/>
                  </a:cubicBezTo>
                  <a:cubicBezTo>
                    <a:pt x="996" y="83"/>
                    <a:pt x="996" y="83"/>
                    <a:pt x="996" y="83"/>
                  </a:cubicBezTo>
                  <a:cubicBezTo>
                    <a:pt x="999" y="123"/>
                    <a:pt x="999" y="123"/>
                    <a:pt x="999" y="123"/>
                  </a:cubicBezTo>
                  <a:cubicBezTo>
                    <a:pt x="992" y="123"/>
                    <a:pt x="984" y="124"/>
                    <a:pt x="977" y="124"/>
                  </a:cubicBezTo>
                  <a:close/>
                  <a:moveTo>
                    <a:pt x="814" y="155"/>
                  </a:moveTo>
                  <a:cubicBezTo>
                    <a:pt x="804" y="117"/>
                    <a:pt x="804" y="117"/>
                    <a:pt x="804" y="117"/>
                  </a:cubicBezTo>
                  <a:cubicBezTo>
                    <a:pt x="825" y="112"/>
                    <a:pt x="825" y="112"/>
                    <a:pt x="825" y="112"/>
                  </a:cubicBezTo>
                  <a:cubicBezTo>
                    <a:pt x="836" y="149"/>
                    <a:pt x="836" y="149"/>
                    <a:pt x="836" y="149"/>
                  </a:cubicBezTo>
                  <a:cubicBezTo>
                    <a:pt x="828" y="151"/>
                    <a:pt x="821" y="153"/>
                    <a:pt x="814" y="155"/>
                  </a:cubicBezTo>
                  <a:close/>
                  <a:moveTo>
                    <a:pt x="149" y="1308"/>
                  </a:moveTo>
                  <a:cubicBezTo>
                    <a:pt x="151" y="1316"/>
                    <a:pt x="153" y="1323"/>
                    <a:pt x="155" y="1330"/>
                  </a:cubicBezTo>
                  <a:cubicBezTo>
                    <a:pt x="117" y="1340"/>
                    <a:pt x="117" y="1340"/>
                    <a:pt x="117" y="1340"/>
                  </a:cubicBezTo>
                  <a:cubicBezTo>
                    <a:pt x="111" y="1319"/>
                    <a:pt x="111" y="1319"/>
                    <a:pt x="111" y="1319"/>
                  </a:cubicBezTo>
                  <a:lnTo>
                    <a:pt x="149" y="1308"/>
                  </a:lnTo>
                  <a:close/>
                  <a:moveTo>
                    <a:pt x="122" y="1001"/>
                  </a:moveTo>
                  <a:cubicBezTo>
                    <a:pt x="83" y="998"/>
                    <a:pt x="83" y="998"/>
                    <a:pt x="83" y="998"/>
                  </a:cubicBezTo>
                  <a:cubicBezTo>
                    <a:pt x="85" y="975"/>
                    <a:pt x="85" y="975"/>
                    <a:pt x="85" y="975"/>
                  </a:cubicBezTo>
                  <a:cubicBezTo>
                    <a:pt x="124" y="979"/>
                    <a:pt x="124" y="979"/>
                    <a:pt x="124" y="979"/>
                  </a:cubicBezTo>
                  <a:cubicBezTo>
                    <a:pt x="123" y="986"/>
                    <a:pt x="123" y="994"/>
                    <a:pt x="122" y="1001"/>
                  </a:cubicBezTo>
                  <a:close/>
                  <a:moveTo>
                    <a:pt x="149" y="837"/>
                  </a:moveTo>
                  <a:cubicBezTo>
                    <a:pt x="111" y="827"/>
                    <a:pt x="111" y="827"/>
                    <a:pt x="111" y="827"/>
                  </a:cubicBezTo>
                  <a:cubicBezTo>
                    <a:pt x="117" y="805"/>
                    <a:pt x="117" y="805"/>
                    <a:pt x="117" y="805"/>
                  </a:cubicBezTo>
                  <a:cubicBezTo>
                    <a:pt x="155" y="815"/>
                    <a:pt x="155" y="815"/>
                    <a:pt x="155" y="815"/>
                  </a:cubicBezTo>
                  <a:cubicBezTo>
                    <a:pt x="153" y="823"/>
                    <a:pt x="151" y="830"/>
                    <a:pt x="149" y="837"/>
                  </a:cubicBezTo>
                  <a:close/>
                  <a:moveTo>
                    <a:pt x="123" y="1145"/>
                  </a:moveTo>
                  <a:cubicBezTo>
                    <a:pt x="123" y="1152"/>
                    <a:pt x="124" y="1160"/>
                    <a:pt x="124" y="1167"/>
                  </a:cubicBezTo>
                  <a:cubicBezTo>
                    <a:pt x="85" y="1171"/>
                    <a:pt x="85" y="1171"/>
                    <a:pt x="85" y="1171"/>
                  </a:cubicBezTo>
                  <a:cubicBezTo>
                    <a:pt x="83" y="1148"/>
                    <a:pt x="83" y="1148"/>
                    <a:pt x="83" y="1148"/>
                  </a:cubicBezTo>
                  <a:lnTo>
                    <a:pt x="123" y="1145"/>
                  </a:lnTo>
                  <a:close/>
                  <a:moveTo>
                    <a:pt x="204" y="681"/>
                  </a:moveTo>
                  <a:cubicBezTo>
                    <a:pt x="168" y="664"/>
                    <a:pt x="168" y="664"/>
                    <a:pt x="168" y="664"/>
                  </a:cubicBezTo>
                  <a:cubicBezTo>
                    <a:pt x="178" y="644"/>
                    <a:pt x="178" y="644"/>
                    <a:pt x="178" y="644"/>
                  </a:cubicBezTo>
                  <a:cubicBezTo>
                    <a:pt x="213" y="660"/>
                    <a:pt x="213" y="660"/>
                    <a:pt x="213" y="660"/>
                  </a:cubicBezTo>
                  <a:cubicBezTo>
                    <a:pt x="210" y="667"/>
                    <a:pt x="207" y="674"/>
                    <a:pt x="204" y="681"/>
                  </a:cubicBezTo>
                  <a:close/>
                  <a:moveTo>
                    <a:pt x="1940" y="679"/>
                  </a:moveTo>
                  <a:cubicBezTo>
                    <a:pt x="1936" y="672"/>
                    <a:pt x="1933" y="665"/>
                    <a:pt x="1930" y="658"/>
                  </a:cubicBezTo>
                  <a:cubicBezTo>
                    <a:pt x="1965" y="642"/>
                    <a:pt x="1965" y="642"/>
                    <a:pt x="1965" y="642"/>
                  </a:cubicBezTo>
                  <a:cubicBezTo>
                    <a:pt x="1975" y="662"/>
                    <a:pt x="1975" y="662"/>
                    <a:pt x="1975" y="662"/>
                  </a:cubicBezTo>
                  <a:lnTo>
                    <a:pt x="1940" y="679"/>
                  </a:lnTo>
                  <a:close/>
                  <a:moveTo>
                    <a:pt x="2021" y="999"/>
                  </a:moveTo>
                  <a:cubicBezTo>
                    <a:pt x="2021" y="992"/>
                    <a:pt x="2020" y="984"/>
                    <a:pt x="2020" y="977"/>
                  </a:cubicBezTo>
                  <a:cubicBezTo>
                    <a:pt x="2059" y="974"/>
                    <a:pt x="2059" y="974"/>
                    <a:pt x="2059" y="974"/>
                  </a:cubicBezTo>
                  <a:cubicBezTo>
                    <a:pt x="2061" y="996"/>
                    <a:pt x="2061" y="996"/>
                    <a:pt x="2061" y="996"/>
                  </a:cubicBezTo>
                  <a:lnTo>
                    <a:pt x="2021" y="999"/>
                  </a:lnTo>
                  <a:close/>
                  <a:moveTo>
                    <a:pt x="1995" y="836"/>
                  </a:moveTo>
                  <a:cubicBezTo>
                    <a:pt x="1993" y="828"/>
                    <a:pt x="1991" y="821"/>
                    <a:pt x="1989" y="814"/>
                  </a:cubicBezTo>
                  <a:cubicBezTo>
                    <a:pt x="2026" y="804"/>
                    <a:pt x="2026" y="804"/>
                    <a:pt x="2026" y="804"/>
                  </a:cubicBezTo>
                  <a:cubicBezTo>
                    <a:pt x="2032" y="826"/>
                    <a:pt x="2032" y="826"/>
                    <a:pt x="2032" y="826"/>
                  </a:cubicBezTo>
                  <a:lnTo>
                    <a:pt x="1995" y="836"/>
                  </a:lnTo>
                  <a:close/>
                  <a:moveTo>
                    <a:pt x="1858" y="534"/>
                  </a:moveTo>
                  <a:cubicBezTo>
                    <a:pt x="1854" y="528"/>
                    <a:pt x="1849" y="522"/>
                    <a:pt x="1845" y="516"/>
                  </a:cubicBezTo>
                  <a:cubicBezTo>
                    <a:pt x="1877" y="493"/>
                    <a:pt x="1877" y="493"/>
                    <a:pt x="1877" y="493"/>
                  </a:cubicBezTo>
                  <a:cubicBezTo>
                    <a:pt x="1890" y="512"/>
                    <a:pt x="1890" y="512"/>
                    <a:pt x="1890" y="512"/>
                  </a:cubicBezTo>
                  <a:lnTo>
                    <a:pt x="1858" y="534"/>
                  </a:lnTo>
                  <a:close/>
                  <a:moveTo>
                    <a:pt x="204" y="1465"/>
                  </a:moveTo>
                  <a:cubicBezTo>
                    <a:pt x="208" y="1472"/>
                    <a:pt x="211" y="1479"/>
                    <a:pt x="214" y="1486"/>
                  </a:cubicBezTo>
                  <a:cubicBezTo>
                    <a:pt x="178" y="1502"/>
                    <a:pt x="178" y="1502"/>
                    <a:pt x="178" y="1502"/>
                  </a:cubicBezTo>
                  <a:cubicBezTo>
                    <a:pt x="169" y="1482"/>
                    <a:pt x="169" y="1482"/>
                    <a:pt x="169" y="1482"/>
                  </a:cubicBezTo>
                  <a:lnTo>
                    <a:pt x="204" y="1465"/>
                  </a:lnTo>
                  <a:close/>
                  <a:moveTo>
                    <a:pt x="1940" y="1464"/>
                  </a:moveTo>
                  <a:cubicBezTo>
                    <a:pt x="1976" y="1480"/>
                    <a:pt x="1976" y="1480"/>
                    <a:pt x="1976" y="1480"/>
                  </a:cubicBezTo>
                  <a:cubicBezTo>
                    <a:pt x="1966" y="1500"/>
                    <a:pt x="1966" y="1500"/>
                    <a:pt x="1966" y="1500"/>
                  </a:cubicBezTo>
                  <a:cubicBezTo>
                    <a:pt x="1931" y="1484"/>
                    <a:pt x="1931" y="1484"/>
                    <a:pt x="1931" y="1484"/>
                  </a:cubicBezTo>
                  <a:cubicBezTo>
                    <a:pt x="1934" y="1477"/>
                    <a:pt x="1937" y="1470"/>
                    <a:pt x="1940" y="1464"/>
                  </a:cubicBezTo>
                  <a:close/>
                  <a:moveTo>
                    <a:pt x="1995" y="1307"/>
                  </a:moveTo>
                  <a:cubicBezTo>
                    <a:pt x="2033" y="1317"/>
                    <a:pt x="2033" y="1317"/>
                    <a:pt x="2033" y="1317"/>
                  </a:cubicBezTo>
                  <a:cubicBezTo>
                    <a:pt x="2027" y="1339"/>
                    <a:pt x="2027" y="1339"/>
                    <a:pt x="2027" y="1339"/>
                  </a:cubicBezTo>
                  <a:cubicBezTo>
                    <a:pt x="1989" y="1329"/>
                    <a:pt x="1989" y="1329"/>
                    <a:pt x="1989" y="1329"/>
                  </a:cubicBezTo>
                  <a:cubicBezTo>
                    <a:pt x="1991" y="1321"/>
                    <a:pt x="1993" y="1314"/>
                    <a:pt x="1995" y="1307"/>
                  </a:cubicBezTo>
                  <a:close/>
                  <a:moveTo>
                    <a:pt x="2022" y="1143"/>
                  </a:moveTo>
                  <a:cubicBezTo>
                    <a:pt x="2061" y="1146"/>
                    <a:pt x="2061" y="1146"/>
                    <a:pt x="2061" y="1146"/>
                  </a:cubicBezTo>
                  <a:cubicBezTo>
                    <a:pt x="2059" y="1169"/>
                    <a:pt x="2059" y="1169"/>
                    <a:pt x="2059" y="1169"/>
                  </a:cubicBezTo>
                  <a:cubicBezTo>
                    <a:pt x="2020" y="1165"/>
                    <a:pt x="2020" y="1165"/>
                    <a:pt x="2020" y="1165"/>
                  </a:cubicBezTo>
                  <a:cubicBezTo>
                    <a:pt x="2021" y="1158"/>
                    <a:pt x="2021" y="1150"/>
                    <a:pt x="2022" y="1143"/>
                  </a:cubicBezTo>
                  <a:close/>
                  <a:moveTo>
                    <a:pt x="1330" y="1989"/>
                  </a:moveTo>
                  <a:cubicBezTo>
                    <a:pt x="1340" y="2027"/>
                    <a:pt x="1340" y="2027"/>
                    <a:pt x="1340" y="2027"/>
                  </a:cubicBezTo>
                  <a:cubicBezTo>
                    <a:pt x="1319" y="2032"/>
                    <a:pt x="1319" y="2032"/>
                    <a:pt x="1319" y="2032"/>
                  </a:cubicBezTo>
                  <a:cubicBezTo>
                    <a:pt x="1308" y="1995"/>
                    <a:pt x="1308" y="1995"/>
                    <a:pt x="1308" y="1995"/>
                  </a:cubicBezTo>
                  <a:cubicBezTo>
                    <a:pt x="1316" y="1993"/>
                    <a:pt x="1323" y="1991"/>
                    <a:pt x="1330" y="1989"/>
                  </a:cubicBezTo>
                  <a:close/>
                  <a:moveTo>
                    <a:pt x="1486" y="1930"/>
                  </a:moveTo>
                  <a:cubicBezTo>
                    <a:pt x="1502" y="1965"/>
                    <a:pt x="1502" y="1965"/>
                    <a:pt x="1502" y="1965"/>
                  </a:cubicBezTo>
                  <a:cubicBezTo>
                    <a:pt x="1482" y="1975"/>
                    <a:pt x="1482" y="1975"/>
                    <a:pt x="1482" y="1975"/>
                  </a:cubicBezTo>
                  <a:cubicBezTo>
                    <a:pt x="1465" y="1940"/>
                    <a:pt x="1465" y="1940"/>
                    <a:pt x="1465" y="1940"/>
                  </a:cubicBezTo>
                  <a:cubicBezTo>
                    <a:pt x="1472" y="1936"/>
                    <a:pt x="1479" y="1933"/>
                    <a:pt x="1486" y="1930"/>
                  </a:cubicBezTo>
                  <a:close/>
                  <a:moveTo>
                    <a:pt x="1167" y="2020"/>
                  </a:moveTo>
                  <a:cubicBezTo>
                    <a:pt x="1171" y="2059"/>
                    <a:pt x="1171" y="2059"/>
                    <a:pt x="1171" y="2059"/>
                  </a:cubicBezTo>
                  <a:cubicBezTo>
                    <a:pt x="1148" y="2061"/>
                    <a:pt x="1148" y="2061"/>
                    <a:pt x="1148" y="2061"/>
                  </a:cubicBezTo>
                  <a:cubicBezTo>
                    <a:pt x="1145" y="2021"/>
                    <a:pt x="1145" y="2021"/>
                    <a:pt x="1145" y="2021"/>
                  </a:cubicBezTo>
                  <a:cubicBezTo>
                    <a:pt x="1152" y="2021"/>
                    <a:pt x="1160" y="2020"/>
                    <a:pt x="1167" y="2020"/>
                  </a:cubicBezTo>
                  <a:close/>
                  <a:moveTo>
                    <a:pt x="978" y="2020"/>
                  </a:moveTo>
                  <a:cubicBezTo>
                    <a:pt x="986" y="2021"/>
                    <a:pt x="993" y="2021"/>
                    <a:pt x="1001" y="2022"/>
                  </a:cubicBezTo>
                  <a:cubicBezTo>
                    <a:pt x="998" y="2061"/>
                    <a:pt x="998" y="2061"/>
                    <a:pt x="998" y="2061"/>
                  </a:cubicBezTo>
                  <a:cubicBezTo>
                    <a:pt x="975" y="2059"/>
                    <a:pt x="975" y="2059"/>
                    <a:pt x="975" y="2059"/>
                  </a:cubicBezTo>
                  <a:lnTo>
                    <a:pt x="978" y="2020"/>
                  </a:lnTo>
                  <a:close/>
                  <a:moveTo>
                    <a:pt x="390" y="407"/>
                  </a:moveTo>
                  <a:cubicBezTo>
                    <a:pt x="362" y="379"/>
                    <a:pt x="362" y="379"/>
                    <a:pt x="362" y="379"/>
                  </a:cubicBezTo>
                  <a:cubicBezTo>
                    <a:pt x="378" y="364"/>
                    <a:pt x="378" y="364"/>
                    <a:pt x="378" y="364"/>
                  </a:cubicBezTo>
                  <a:cubicBezTo>
                    <a:pt x="406" y="391"/>
                    <a:pt x="406" y="391"/>
                    <a:pt x="406" y="391"/>
                  </a:cubicBezTo>
                  <a:cubicBezTo>
                    <a:pt x="401" y="397"/>
                    <a:pt x="395" y="402"/>
                    <a:pt x="390" y="407"/>
                  </a:cubicBezTo>
                  <a:close/>
                  <a:moveTo>
                    <a:pt x="1754" y="1737"/>
                  </a:moveTo>
                  <a:cubicBezTo>
                    <a:pt x="1782" y="1764"/>
                    <a:pt x="1782" y="1764"/>
                    <a:pt x="1782" y="1764"/>
                  </a:cubicBezTo>
                  <a:cubicBezTo>
                    <a:pt x="1766" y="1780"/>
                    <a:pt x="1766" y="1780"/>
                    <a:pt x="1766" y="1780"/>
                  </a:cubicBezTo>
                  <a:cubicBezTo>
                    <a:pt x="1738" y="1753"/>
                    <a:pt x="1738" y="1753"/>
                    <a:pt x="1738" y="1753"/>
                  </a:cubicBezTo>
                  <a:cubicBezTo>
                    <a:pt x="1743" y="1747"/>
                    <a:pt x="1749" y="1742"/>
                    <a:pt x="1754" y="1737"/>
                  </a:cubicBezTo>
                  <a:close/>
                  <a:moveTo>
                    <a:pt x="1628" y="1845"/>
                  </a:moveTo>
                  <a:cubicBezTo>
                    <a:pt x="1651" y="1877"/>
                    <a:pt x="1651" y="1877"/>
                    <a:pt x="1651" y="1877"/>
                  </a:cubicBezTo>
                  <a:cubicBezTo>
                    <a:pt x="1632" y="1890"/>
                    <a:pt x="1632" y="1890"/>
                    <a:pt x="1632" y="1890"/>
                  </a:cubicBezTo>
                  <a:cubicBezTo>
                    <a:pt x="1610" y="1858"/>
                    <a:pt x="1610" y="1858"/>
                    <a:pt x="1610" y="1858"/>
                  </a:cubicBezTo>
                  <a:cubicBezTo>
                    <a:pt x="1616" y="1854"/>
                    <a:pt x="1622" y="1849"/>
                    <a:pt x="1628" y="1845"/>
                  </a:cubicBezTo>
                  <a:close/>
                  <a:moveTo>
                    <a:pt x="1859" y="1608"/>
                  </a:moveTo>
                  <a:cubicBezTo>
                    <a:pt x="1891" y="1631"/>
                    <a:pt x="1891" y="1631"/>
                    <a:pt x="1891" y="1631"/>
                  </a:cubicBezTo>
                  <a:cubicBezTo>
                    <a:pt x="1878" y="1649"/>
                    <a:pt x="1878" y="1649"/>
                    <a:pt x="1878" y="1649"/>
                  </a:cubicBezTo>
                  <a:cubicBezTo>
                    <a:pt x="1846" y="1627"/>
                    <a:pt x="1846" y="1627"/>
                    <a:pt x="1846" y="1627"/>
                  </a:cubicBezTo>
                  <a:cubicBezTo>
                    <a:pt x="1850" y="1621"/>
                    <a:pt x="1855" y="1615"/>
                    <a:pt x="1859" y="1608"/>
                  </a:cubicBezTo>
                  <a:close/>
                  <a:moveTo>
                    <a:pt x="285" y="536"/>
                  </a:moveTo>
                  <a:cubicBezTo>
                    <a:pt x="253" y="513"/>
                    <a:pt x="253" y="513"/>
                    <a:pt x="253" y="513"/>
                  </a:cubicBezTo>
                  <a:cubicBezTo>
                    <a:pt x="266" y="495"/>
                    <a:pt x="266" y="495"/>
                    <a:pt x="266" y="495"/>
                  </a:cubicBezTo>
                  <a:cubicBezTo>
                    <a:pt x="298" y="517"/>
                    <a:pt x="298" y="517"/>
                    <a:pt x="298" y="517"/>
                  </a:cubicBezTo>
                  <a:cubicBezTo>
                    <a:pt x="294" y="523"/>
                    <a:pt x="289" y="529"/>
                    <a:pt x="285" y="536"/>
                  </a:cubicBezTo>
                  <a:close/>
                  <a:moveTo>
                    <a:pt x="517" y="1846"/>
                  </a:moveTo>
                  <a:cubicBezTo>
                    <a:pt x="523" y="1850"/>
                    <a:pt x="529" y="1855"/>
                    <a:pt x="536" y="1859"/>
                  </a:cubicBezTo>
                  <a:cubicBezTo>
                    <a:pt x="513" y="1891"/>
                    <a:pt x="513" y="1891"/>
                    <a:pt x="513" y="1891"/>
                  </a:cubicBezTo>
                  <a:cubicBezTo>
                    <a:pt x="495" y="1878"/>
                    <a:pt x="495" y="1878"/>
                    <a:pt x="495" y="1878"/>
                  </a:cubicBezTo>
                  <a:lnTo>
                    <a:pt x="517" y="1846"/>
                  </a:lnTo>
                  <a:close/>
                  <a:moveTo>
                    <a:pt x="660" y="1931"/>
                  </a:moveTo>
                  <a:cubicBezTo>
                    <a:pt x="667" y="1934"/>
                    <a:pt x="674" y="1937"/>
                    <a:pt x="680" y="1940"/>
                  </a:cubicBezTo>
                  <a:cubicBezTo>
                    <a:pt x="664" y="1976"/>
                    <a:pt x="664" y="1976"/>
                    <a:pt x="664" y="1976"/>
                  </a:cubicBezTo>
                  <a:cubicBezTo>
                    <a:pt x="643" y="1966"/>
                    <a:pt x="643" y="1966"/>
                    <a:pt x="643" y="1966"/>
                  </a:cubicBezTo>
                  <a:lnTo>
                    <a:pt x="660" y="1931"/>
                  </a:lnTo>
                  <a:close/>
                  <a:moveTo>
                    <a:pt x="815" y="1989"/>
                  </a:moveTo>
                  <a:cubicBezTo>
                    <a:pt x="823" y="1991"/>
                    <a:pt x="830" y="1993"/>
                    <a:pt x="837" y="1995"/>
                  </a:cubicBezTo>
                  <a:cubicBezTo>
                    <a:pt x="827" y="2033"/>
                    <a:pt x="827" y="2033"/>
                    <a:pt x="827" y="2033"/>
                  </a:cubicBezTo>
                  <a:cubicBezTo>
                    <a:pt x="805" y="2027"/>
                    <a:pt x="805" y="2027"/>
                    <a:pt x="805" y="2027"/>
                  </a:cubicBezTo>
                  <a:lnTo>
                    <a:pt x="815" y="1989"/>
                  </a:lnTo>
                  <a:close/>
                  <a:moveTo>
                    <a:pt x="286" y="1610"/>
                  </a:moveTo>
                  <a:cubicBezTo>
                    <a:pt x="290" y="1616"/>
                    <a:pt x="295" y="1622"/>
                    <a:pt x="299" y="1628"/>
                  </a:cubicBezTo>
                  <a:cubicBezTo>
                    <a:pt x="267" y="1651"/>
                    <a:pt x="267" y="1651"/>
                    <a:pt x="267" y="1651"/>
                  </a:cubicBezTo>
                  <a:cubicBezTo>
                    <a:pt x="254" y="1632"/>
                    <a:pt x="254" y="1632"/>
                    <a:pt x="254" y="1632"/>
                  </a:cubicBezTo>
                  <a:lnTo>
                    <a:pt x="286" y="1610"/>
                  </a:lnTo>
                  <a:close/>
                  <a:moveTo>
                    <a:pt x="391" y="1738"/>
                  </a:moveTo>
                  <a:cubicBezTo>
                    <a:pt x="397" y="1743"/>
                    <a:pt x="402" y="1749"/>
                    <a:pt x="407" y="1754"/>
                  </a:cubicBezTo>
                  <a:cubicBezTo>
                    <a:pt x="379" y="1782"/>
                    <a:pt x="379" y="1782"/>
                    <a:pt x="379" y="1782"/>
                  </a:cubicBezTo>
                  <a:cubicBezTo>
                    <a:pt x="363" y="1766"/>
                    <a:pt x="363" y="1766"/>
                    <a:pt x="363" y="1766"/>
                  </a:cubicBezTo>
                  <a:lnTo>
                    <a:pt x="391" y="1738"/>
                  </a:lnTo>
                  <a:close/>
                  <a:moveTo>
                    <a:pt x="1072" y="1989"/>
                  </a:moveTo>
                  <a:cubicBezTo>
                    <a:pt x="567" y="1989"/>
                    <a:pt x="155" y="1577"/>
                    <a:pt x="155" y="1072"/>
                  </a:cubicBezTo>
                  <a:cubicBezTo>
                    <a:pt x="155" y="567"/>
                    <a:pt x="567" y="155"/>
                    <a:pt x="1072" y="155"/>
                  </a:cubicBezTo>
                  <a:cubicBezTo>
                    <a:pt x="1577" y="155"/>
                    <a:pt x="1989" y="567"/>
                    <a:pt x="1989" y="1072"/>
                  </a:cubicBezTo>
                  <a:cubicBezTo>
                    <a:pt x="1989" y="1577"/>
                    <a:pt x="1577" y="1989"/>
                    <a:pt x="1072" y="1989"/>
                  </a:cubicBezTo>
                  <a:close/>
                  <a:moveTo>
                    <a:pt x="1072" y="179"/>
                  </a:moveTo>
                  <a:cubicBezTo>
                    <a:pt x="580" y="179"/>
                    <a:pt x="179" y="580"/>
                    <a:pt x="179" y="1072"/>
                  </a:cubicBezTo>
                  <a:cubicBezTo>
                    <a:pt x="179" y="1564"/>
                    <a:pt x="580" y="1965"/>
                    <a:pt x="1072" y="1965"/>
                  </a:cubicBezTo>
                  <a:cubicBezTo>
                    <a:pt x="1564" y="1965"/>
                    <a:pt x="1965" y="1564"/>
                    <a:pt x="1965" y="1072"/>
                  </a:cubicBezTo>
                  <a:cubicBezTo>
                    <a:pt x="1965" y="580"/>
                    <a:pt x="1564" y="179"/>
                    <a:pt x="1072" y="179"/>
                  </a:cubicBezTo>
                  <a:close/>
                  <a:moveTo>
                    <a:pt x="1123" y="463"/>
                  </a:moveTo>
                  <a:cubicBezTo>
                    <a:pt x="1184" y="463"/>
                    <a:pt x="1247" y="471"/>
                    <a:pt x="1312" y="486"/>
                  </a:cubicBezTo>
                  <a:cubicBezTo>
                    <a:pt x="1377" y="502"/>
                    <a:pt x="1434" y="529"/>
                    <a:pt x="1484" y="569"/>
                  </a:cubicBezTo>
                  <a:cubicBezTo>
                    <a:pt x="1322" y="766"/>
                    <a:pt x="1322" y="766"/>
                    <a:pt x="1322" y="766"/>
                  </a:cubicBezTo>
                  <a:cubicBezTo>
                    <a:pt x="1295" y="742"/>
                    <a:pt x="1264" y="725"/>
                    <a:pt x="1230" y="714"/>
                  </a:cubicBezTo>
                  <a:cubicBezTo>
                    <a:pt x="1195" y="704"/>
                    <a:pt x="1159" y="697"/>
                    <a:pt x="1123" y="695"/>
                  </a:cubicBezTo>
                  <a:cubicBezTo>
                    <a:pt x="1123" y="963"/>
                    <a:pt x="1123" y="963"/>
                    <a:pt x="1123" y="963"/>
                  </a:cubicBezTo>
                  <a:cubicBezTo>
                    <a:pt x="1285" y="1010"/>
                    <a:pt x="1285" y="1010"/>
                    <a:pt x="1285" y="1010"/>
                  </a:cubicBezTo>
                  <a:cubicBezTo>
                    <a:pt x="1359" y="1033"/>
                    <a:pt x="1418" y="1069"/>
                    <a:pt x="1463" y="1120"/>
                  </a:cubicBezTo>
                  <a:cubicBezTo>
                    <a:pt x="1507" y="1171"/>
                    <a:pt x="1529" y="1236"/>
                    <a:pt x="1529" y="1315"/>
                  </a:cubicBezTo>
                  <a:cubicBezTo>
                    <a:pt x="1529" y="1374"/>
                    <a:pt x="1519" y="1427"/>
                    <a:pt x="1497" y="1472"/>
                  </a:cubicBezTo>
                  <a:cubicBezTo>
                    <a:pt x="1476" y="1516"/>
                    <a:pt x="1447" y="1555"/>
                    <a:pt x="1410" y="1586"/>
                  </a:cubicBezTo>
                  <a:cubicBezTo>
                    <a:pt x="1373" y="1618"/>
                    <a:pt x="1329" y="1642"/>
                    <a:pt x="1280" y="1660"/>
                  </a:cubicBezTo>
                  <a:cubicBezTo>
                    <a:pt x="1231" y="1678"/>
                    <a:pt x="1178" y="1690"/>
                    <a:pt x="1123" y="1696"/>
                  </a:cubicBezTo>
                  <a:cubicBezTo>
                    <a:pt x="1123" y="1813"/>
                    <a:pt x="1123" y="1813"/>
                    <a:pt x="1123" y="1813"/>
                  </a:cubicBezTo>
                  <a:cubicBezTo>
                    <a:pt x="1012" y="1813"/>
                    <a:pt x="1012" y="1813"/>
                    <a:pt x="1012" y="1813"/>
                  </a:cubicBezTo>
                  <a:cubicBezTo>
                    <a:pt x="1012" y="1696"/>
                    <a:pt x="1012" y="1696"/>
                    <a:pt x="1012" y="1696"/>
                  </a:cubicBezTo>
                  <a:cubicBezTo>
                    <a:pt x="938" y="1696"/>
                    <a:pt x="864" y="1685"/>
                    <a:pt x="791" y="1665"/>
                  </a:cubicBezTo>
                  <a:cubicBezTo>
                    <a:pt x="717" y="1645"/>
                    <a:pt x="652" y="1610"/>
                    <a:pt x="596" y="1559"/>
                  </a:cubicBezTo>
                  <a:cubicBezTo>
                    <a:pt x="775" y="1359"/>
                    <a:pt x="775" y="1359"/>
                    <a:pt x="775" y="1359"/>
                  </a:cubicBezTo>
                  <a:cubicBezTo>
                    <a:pt x="804" y="1395"/>
                    <a:pt x="839" y="1420"/>
                    <a:pt x="881" y="1435"/>
                  </a:cubicBezTo>
                  <a:cubicBezTo>
                    <a:pt x="922" y="1451"/>
                    <a:pt x="966" y="1460"/>
                    <a:pt x="1012" y="1463"/>
                  </a:cubicBezTo>
                  <a:cubicBezTo>
                    <a:pt x="1012" y="1179"/>
                    <a:pt x="1012" y="1179"/>
                    <a:pt x="1012" y="1179"/>
                  </a:cubicBezTo>
                  <a:cubicBezTo>
                    <a:pt x="889" y="1141"/>
                    <a:pt x="889" y="1141"/>
                    <a:pt x="889" y="1141"/>
                  </a:cubicBezTo>
                  <a:cubicBezTo>
                    <a:pt x="804" y="1114"/>
                    <a:pt x="739" y="1077"/>
                    <a:pt x="695" y="1028"/>
                  </a:cubicBezTo>
                  <a:cubicBezTo>
                    <a:pt x="650" y="979"/>
                    <a:pt x="628" y="912"/>
                    <a:pt x="628" y="826"/>
                  </a:cubicBezTo>
                  <a:cubicBezTo>
                    <a:pt x="628" y="774"/>
                    <a:pt x="639" y="726"/>
                    <a:pt x="660" y="683"/>
                  </a:cubicBezTo>
                  <a:cubicBezTo>
                    <a:pt x="682" y="641"/>
                    <a:pt x="710" y="604"/>
                    <a:pt x="745" y="574"/>
                  </a:cubicBezTo>
                  <a:cubicBezTo>
                    <a:pt x="781" y="543"/>
                    <a:pt x="822" y="519"/>
                    <a:pt x="868" y="500"/>
                  </a:cubicBezTo>
                  <a:cubicBezTo>
                    <a:pt x="915" y="481"/>
                    <a:pt x="963" y="468"/>
                    <a:pt x="1012" y="463"/>
                  </a:cubicBezTo>
                  <a:cubicBezTo>
                    <a:pt x="1012" y="345"/>
                    <a:pt x="1012" y="345"/>
                    <a:pt x="1012" y="345"/>
                  </a:cubicBezTo>
                  <a:cubicBezTo>
                    <a:pt x="1123" y="345"/>
                    <a:pt x="1123" y="345"/>
                    <a:pt x="1123" y="345"/>
                  </a:cubicBezTo>
                  <a:cubicBezTo>
                    <a:pt x="1123" y="463"/>
                    <a:pt x="1123" y="463"/>
                    <a:pt x="1123" y="463"/>
                  </a:cubicBezTo>
                  <a:close/>
                  <a:moveTo>
                    <a:pt x="1012" y="700"/>
                  </a:moveTo>
                  <a:cubicBezTo>
                    <a:pt x="981" y="707"/>
                    <a:pt x="953" y="719"/>
                    <a:pt x="928" y="735"/>
                  </a:cubicBezTo>
                  <a:cubicBezTo>
                    <a:pt x="903" y="752"/>
                    <a:pt x="891" y="779"/>
                    <a:pt x="891" y="815"/>
                  </a:cubicBezTo>
                  <a:cubicBezTo>
                    <a:pt x="891" y="841"/>
                    <a:pt x="896" y="861"/>
                    <a:pt x="906" y="875"/>
                  </a:cubicBezTo>
                  <a:cubicBezTo>
                    <a:pt x="916" y="890"/>
                    <a:pt x="928" y="901"/>
                    <a:pt x="942" y="910"/>
                  </a:cubicBezTo>
                  <a:cubicBezTo>
                    <a:pt x="955" y="918"/>
                    <a:pt x="968" y="924"/>
                    <a:pt x="982" y="928"/>
                  </a:cubicBezTo>
                  <a:cubicBezTo>
                    <a:pt x="995" y="931"/>
                    <a:pt x="1006" y="934"/>
                    <a:pt x="1012" y="936"/>
                  </a:cubicBezTo>
                  <a:lnTo>
                    <a:pt x="1012" y="700"/>
                  </a:lnTo>
                  <a:close/>
                  <a:moveTo>
                    <a:pt x="1123" y="1460"/>
                  </a:moveTo>
                  <a:cubicBezTo>
                    <a:pt x="1140" y="1456"/>
                    <a:pt x="1157" y="1452"/>
                    <a:pt x="1175" y="1445"/>
                  </a:cubicBezTo>
                  <a:cubicBezTo>
                    <a:pt x="1192" y="1439"/>
                    <a:pt x="1208" y="1431"/>
                    <a:pt x="1221" y="1421"/>
                  </a:cubicBezTo>
                  <a:cubicBezTo>
                    <a:pt x="1235" y="1411"/>
                    <a:pt x="1246" y="1399"/>
                    <a:pt x="1254" y="1385"/>
                  </a:cubicBezTo>
                  <a:cubicBezTo>
                    <a:pt x="1262" y="1371"/>
                    <a:pt x="1267" y="1354"/>
                    <a:pt x="1267" y="1335"/>
                  </a:cubicBezTo>
                  <a:cubicBezTo>
                    <a:pt x="1267" y="1317"/>
                    <a:pt x="1263" y="1302"/>
                    <a:pt x="1257" y="1290"/>
                  </a:cubicBezTo>
                  <a:cubicBezTo>
                    <a:pt x="1251" y="1277"/>
                    <a:pt x="1243" y="1267"/>
                    <a:pt x="1233" y="1258"/>
                  </a:cubicBezTo>
                  <a:cubicBezTo>
                    <a:pt x="1223" y="1250"/>
                    <a:pt x="1211" y="1243"/>
                    <a:pt x="1198" y="1237"/>
                  </a:cubicBezTo>
                  <a:cubicBezTo>
                    <a:pt x="1184" y="1230"/>
                    <a:pt x="1170" y="1224"/>
                    <a:pt x="1155" y="1219"/>
                  </a:cubicBezTo>
                  <a:cubicBezTo>
                    <a:pt x="1123" y="1207"/>
                    <a:pt x="1123" y="1207"/>
                    <a:pt x="1123" y="1207"/>
                  </a:cubicBezTo>
                  <a:cubicBezTo>
                    <a:pt x="1123" y="1460"/>
                    <a:pt x="1123" y="1460"/>
                    <a:pt x="1123" y="1460"/>
                  </a:cubicBezTo>
                  <a:close/>
                </a:path>
              </a:pathLst>
            </a:custGeom>
            <a:solidFill>
              <a:srgbClr val="F3A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aphicFrame>
        <p:nvGraphicFramePr>
          <p:cNvPr id="35" name="Chart 34"/>
          <p:cNvGraphicFramePr/>
          <p:nvPr>
            <p:extLst>
              <p:ext uri="{D42A27DB-BD31-4B8C-83A1-F6EECF244321}">
                <p14:modId xmlns:p14="http://schemas.microsoft.com/office/powerpoint/2010/main" val="2750358920"/>
              </p:ext>
            </p:extLst>
          </p:nvPr>
        </p:nvGraphicFramePr>
        <p:xfrm>
          <a:off x="2133600" y="3755219"/>
          <a:ext cx="2832100" cy="283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7213033" y="4305300"/>
            <a:ext cx="1799209" cy="988627"/>
            <a:chOff x="7073333" y="4023418"/>
            <a:chExt cx="2057967" cy="1130809"/>
          </a:xfrm>
        </p:grpSpPr>
        <p:sp>
          <p:nvSpPr>
            <p:cNvPr id="5" name="Rectangle 4"/>
            <p:cNvSpPr/>
            <p:nvPr/>
          </p:nvSpPr>
          <p:spPr>
            <a:xfrm>
              <a:off x="7333644" y="4052942"/>
              <a:ext cx="1530956" cy="10397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36" name="Freeform 12"/>
            <p:cNvSpPr>
              <a:spLocks noEditPoints="1"/>
            </p:cNvSpPr>
            <p:nvPr/>
          </p:nvSpPr>
          <p:spPr bwMode="auto">
            <a:xfrm>
              <a:off x="7073333" y="4023418"/>
              <a:ext cx="2057967" cy="1130809"/>
            </a:xfrm>
            <a:custGeom>
              <a:avLst/>
              <a:gdLst>
                <a:gd name="T0" fmla="*/ 5098 w 5760"/>
                <a:gd name="T1" fmla="*/ 149 h 3165"/>
                <a:gd name="T2" fmla="*/ 5090 w 5760"/>
                <a:gd name="T3" fmla="*/ 106 h 3165"/>
                <a:gd name="T4" fmla="*/ 5072 w 5760"/>
                <a:gd name="T5" fmla="*/ 67 h 3165"/>
                <a:gd name="T6" fmla="*/ 5043 w 5760"/>
                <a:gd name="T7" fmla="*/ 33 h 3165"/>
                <a:gd name="T8" fmla="*/ 5006 w 5760"/>
                <a:gd name="T9" fmla="*/ 12 h 3165"/>
                <a:gd name="T10" fmla="*/ 4963 w 5760"/>
                <a:gd name="T11" fmla="*/ 0 h 3165"/>
                <a:gd name="T12" fmla="*/ 811 w 5760"/>
                <a:gd name="T13" fmla="*/ 0 h 3165"/>
                <a:gd name="T14" fmla="*/ 766 w 5760"/>
                <a:gd name="T15" fmla="*/ 6 h 3165"/>
                <a:gd name="T16" fmla="*/ 727 w 5760"/>
                <a:gd name="T17" fmla="*/ 25 h 3165"/>
                <a:gd name="T18" fmla="*/ 696 w 5760"/>
                <a:gd name="T19" fmla="*/ 55 h 3165"/>
                <a:gd name="T20" fmla="*/ 674 w 5760"/>
                <a:gd name="T21" fmla="*/ 92 h 3165"/>
                <a:gd name="T22" fmla="*/ 662 w 5760"/>
                <a:gd name="T23" fmla="*/ 135 h 3165"/>
                <a:gd name="T24" fmla="*/ 0 w 5760"/>
                <a:gd name="T25" fmla="*/ 2913 h 3165"/>
                <a:gd name="T26" fmla="*/ 6 w 5760"/>
                <a:gd name="T27" fmla="*/ 3061 h 3165"/>
                <a:gd name="T28" fmla="*/ 102 w 5760"/>
                <a:gd name="T29" fmla="*/ 3110 h 3165"/>
                <a:gd name="T30" fmla="*/ 195 w 5760"/>
                <a:gd name="T31" fmla="*/ 3140 h 3165"/>
                <a:gd name="T32" fmla="*/ 322 w 5760"/>
                <a:gd name="T33" fmla="*/ 3159 h 3165"/>
                <a:gd name="T34" fmla="*/ 424 w 5760"/>
                <a:gd name="T35" fmla="*/ 3165 h 3165"/>
                <a:gd name="T36" fmla="*/ 5387 w 5760"/>
                <a:gd name="T37" fmla="*/ 3163 h 3165"/>
                <a:gd name="T38" fmla="*/ 5524 w 5760"/>
                <a:gd name="T39" fmla="*/ 3147 h 3165"/>
                <a:gd name="T40" fmla="*/ 5629 w 5760"/>
                <a:gd name="T41" fmla="*/ 3120 h 3165"/>
                <a:gd name="T42" fmla="*/ 5735 w 5760"/>
                <a:gd name="T43" fmla="*/ 3075 h 3165"/>
                <a:gd name="T44" fmla="*/ 5760 w 5760"/>
                <a:gd name="T45" fmla="*/ 2913 h 3165"/>
                <a:gd name="T46" fmla="*/ 2880 w 5760"/>
                <a:gd name="T47" fmla="*/ 72 h 3165"/>
                <a:gd name="T48" fmla="*/ 2898 w 5760"/>
                <a:gd name="T49" fmla="*/ 76 h 3165"/>
                <a:gd name="T50" fmla="*/ 2909 w 5760"/>
                <a:gd name="T51" fmla="*/ 92 h 3165"/>
                <a:gd name="T52" fmla="*/ 2911 w 5760"/>
                <a:gd name="T53" fmla="*/ 104 h 3165"/>
                <a:gd name="T54" fmla="*/ 2905 w 5760"/>
                <a:gd name="T55" fmla="*/ 121 h 3165"/>
                <a:gd name="T56" fmla="*/ 2892 w 5760"/>
                <a:gd name="T57" fmla="*/ 133 h 3165"/>
                <a:gd name="T58" fmla="*/ 2880 w 5760"/>
                <a:gd name="T59" fmla="*/ 135 h 3165"/>
                <a:gd name="T60" fmla="*/ 2860 w 5760"/>
                <a:gd name="T61" fmla="*/ 131 h 3165"/>
                <a:gd name="T62" fmla="*/ 2849 w 5760"/>
                <a:gd name="T63" fmla="*/ 115 h 3165"/>
                <a:gd name="T64" fmla="*/ 2847 w 5760"/>
                <a:gd name="T65" fmla="*/ 104 h 3165"/>
                <a:gd name="T66" fmla="*/ 2853 w 5760"/>
                <a:gd name="T67" fmla="*/ 86 h 3165"/>
                <a:gd name="T68" fmla="*/ 2866 w 5760"/>
                <a:gd name="T69" fmla="*/ 74 h 3165"/>
                <a:gd name="T70" fmla="*/ 2880 w 5760"/>
                <a:gd name="T71" fmla="*/ 72 h 3165"/>
                <a:gd name="T72" fmla="*/ 3296 w 5760"/>
                <a:gd name="T73" fmla="*/ 2913 h 3165"/>
                <a:gd name="T74" fmla="*/ 3286 w 5760"/>
                <a:gd name="T75" fmla="*/ 2954 h 3165"/>
                <a:gd name="T76" fmla="*/ 3263 w 5760"/>
                <a:gd name="T77" fmla="*/ 2981 h 3165"/>
                <a:gd name="T78" fmla="*/ 3230 w 5760"/>
                <a:gd name="T79" fmla="*/ 2993 h 3165"/>
                <a:gd name="T80" fmla="*/ 2542 w 5760"/>
                <a:gd name="T81" fmla="*/ 2995 h 3165"/>
                <a:gd name="T82" fmla="*/ 2505 w 5760"/>
                <a:gd name="T83" fmla="*/ 2987 h 3165"/>
                <a:gd name="T84" fmla="*/ 2481 w 5760"/>
                <a:gd name="T85" fmla="*/ 2969 h 3165"/>
                <a:gd name="T86" fmla="*/ 2464 w 5760"/>
                <a:gd name="T87" fmla="*/ 2926 h 3165"/>
                <a:gd name="T88" fmla="*/ 860 w 5760"/>
                <a:gd name="T89" fmla="*/ 207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60" h="3165">
                  <a:moveTo>
                    <a:pt x="5098" y="2913"/>
                  </a:moveTo>
                  <a:lnTo>
                    <a:pt x="5098" y="149"/>
                  </a:lnTo>
                  <a:lnTo>
                    <a:pt x="5098" y="149"/>
                  </a:lnTo>
                  <a:lnTo>
                    <a:pt x="5096" y="135"/>
                  </a:lnTo>
                  <a:lnTo>
                    <a:pt x="5094" y="119"/>
                  </a:lnTo>
                  <a:lnTo>
                    <a:pt x="5090" y="106"/>
                  </a:lnTo>
                  <a:lnTo>
                    <a:pt x="5086" y="92"/>
                  </a:lnTo>
                  <a:lnTo>
                    <a:pt x="5080" y="78"/>
                  </a:lnTo>
                  <a:lnTo>
                    <a:pt x="5072" y="67"/>
                  </a:lnTo>
                  <a:lnTo>
                    <a:pt x="5062" y="55"/>
                  </a:lnTo>
                  <a:lnTo>
                    <a:pt x="5053" y="43"/>
                  </a:lnTo>
                  <a:lnTo>
                    <a:pt x="5043" y="33"/>
                  </a:lnTo>
                  <a:lnTo>
                    <a:pt x="5031" y="25"/>
                  </a:lnTo>
                  <a:lnTo>
                    <a:pt x="5019" y="18"/>
                  </a:lnTo>
                  <a:lnTo>
                    <a:pt x="5006" y="12"/>
                  </a:lnTo>
                  <a:lnTo>
                    <a:pt x="4992" y="6"/>
                  </a:lnTo>
                  <a:lnTo>
                    <a:pt x="4978" y="2"/>
                  </a:lnTo>
                  <a:lnTo>
                    <a:pt x="4963" y="0"/>
                  </a:lnTo>
                  <a:lnTo>
                    <a:pt x="4947" y="0"/>
                  </a:lnTo>
                  <a:lnTo>
                    <a:pt x="811" y="0"/>
                  </a:lnTo>
                  <a:lnTo>
                    <a:pt x="811" y="0"/>
                  </a:lnTo>
                  <a:lnTo>
                    <a:pt x="795" y="0"/>
                  </a:lnTo>
                  <a:lnTo>
                    <a:pt x="782" y="2"/>
                  </a:lnTo>
                  <a:lnTo>
                    <a:pt x="766" y="6"/>
                  </a:lnTo>
                  <a:lnTo>
                    <a:pt x="752" y="12"/>
                  </a:lnTo>
                  <a:lnTo>
                    <a:pt x="741" y="18"/>
                  </a:lnTo>
                  <a:lnTo>
                    <a:pt x="727" y="25"/>
                  </a:lnTo>
                  <a:lnTo>
                    <a:pt x="715" y="33"/>
                  </a:lnTo>
                  <a:lnTo>
                    <a:pt x="705" y="43"/>
                  </a:lnTo>
                  <a:lnTo>
                    <a:pt x="696" y="55"/>
                  </a:lnTo>
                  <a:lnTo>
                    <a:pt x="688" y="67"/>
                  </a:lnTo>
                  <a:lnTo>
                    <a:pt x="680" y="78"/>
                  </a:lnTo>
                  <a:lnTo>
                    <a:pt x="674" y="92"/>
                  </a:lnTo>
                  <a:lnTo>
                    <a:pt x="668" y="106"/>
                  </a:lnTo>
                  <a:lnTo>
                    <a:pt x="664" y="119"/>
                  </a:lnTo>
                  <a:lnTo>
                    <a:pt x="662" y="135"/>
                  </a:lnTo>
                  <a:lnTo>
                    <a:pt x="660" y="149"/>
                  </a:lnTo>
                  <a:lnTo>
                    <a:pt x="660" y="2913"/>
                  </a:lnTo>
                  <a:lnTo>
                    <a:pt x="0" y="2913"/>
                  </a:lnTo>
                  <a:lnTo>
                    <a:pt x="0" y="3057"/>
                  </a:lnTo>
                  <a:lnTo>
                    <a:pt x="0" y="3057"/>
                  </a:lnTo>
                  <a:lnTo>
                    <a:pt x="6" y="3061"/>
                  </a:lnTo>
                  <a:lnTo>
                    <a:pt x="25" y="3075"/>
                  </a:lnTo>
                  <a:lnTo>
                    <a:pt x="57" y="3091"/>
                  </a:lnTo>
                  <a:lnTo>
                    <a:pt x="102" y="3110"/>
                  </a:lnTo>
                  <a:lnTo>
                    <a:pt x="129" y="3120"/>
                  </a:lnTo>
                  <a:lnTo>
                    <a:pt x="160" y="3130"/>
                  </a:lnTo>
                  <a:lnTo>
                    <a:pt x="195" y="3140"/>
                  </a:lnTo>
                  <a:lnTo>
                    <a:pt x="234" y="3147"/>
                  </a:lnTo>
                  <a:lnTo>
                    <a:pt x="275" y="3155"/>
                  </a:lnTo>
                  <a:lnTo>
                    <a:pt x="322" y="3159"/>
                  </a:lnTo>
                  <a:lnTo>
                    <a:pt x="371" y="3163"/>
                  </a:lnTo>
                  <a:lnTo>
                    <a:pt x="424" y="3165"/>
                  </a:lnTo>
                  <a:lnTo>
                    <a:pt x="424" y="3165"/>
                  </a:lnTo>
                  <a:lnTo>
                    <a:pt x="5334" y="3165"/>
                  </a:lnTo>
                  <a:lnTo>
                    <a:pt x="5334" y="3165"/>
                  </a:lnTo>
                  <a:lnTo>
                    <a:pt x="5387" y="3163"/>
                  </a:lnTo>
                  <a:lnTo>
                    <a:pt x="5438" y="3159"/>
                  </a:lnTo>
                  <a:lnTo>
                    <a:pt x="5483" y="3155"/>
                  </a:lnTo>
                  <a:lnTo>
                    <a:pt x="5524" y="3147"/>
                  </a:lnTo>
                  <a:lnTo>
                    <a:pt x="5563" y="3140"/>
                  </a:lnTo>
                  <a:lnTo>
                    <a:pt x="5598" y="3130"/>
                  </a:lnTo>
                  <a:lnTo>
                    <a:pt x="5629" y="3120"/>
                  </a:lnTo>
                  <a:lnTo>
                    <a:pt x="5656" y="3110"/>
                  </a:lnTo>
                  <a:lnTo>
                    <a:pt x="5701" y="3091"/>
                  </a:lnTo>
                  <a:lnTo>
                    <a:pt x="5735" y="3075"/>
                  </a:lnTo>
                  <a:lnTo>
                    <a:pt x="5752" y="3061"/>
                  </a:lnTo>
                  <a:lnTo>
                    <a:pt x="5760" y="3057"/>
                  </a:lnTo>
                  <a:lnTo>
                    <a:pt x="5760" y="2913"/>
                  </a:lnTo>
                  <a:lnTo>
                    <a:pt x="5098" y="2913"/>
                  </a:lnTo>
                  <a:close/>
                  <a:moveTo>
                    <a:pt x="2880" y="72"/>
                  </a:moveTo>
                  <a:lnTo>
                    <a:pt x="2880" y="72"/>
                  </a:lnTo>
                  <a:lnTo>
                    <a:pt x="2886" y="72"/>
                  </a:lnTo>
                  <a:lnTo>
                    <a:pt x="2892" y="74"/>
                  </a:lnTo>
                  <a:lnTo>
                    <a:pt x="2898" y="76"/>
                  </a:lnTo>
                  <a:lnTo>
                    <a:pt x="2901" y="80"/>
                  </a:lnTo>
                  <a:lnTo>
                    <a:pt x="2905" y="86"/>
                  </a:lnTo>
                  <a:lnTo>
                    <a:pt x="2909" y="92"/>
                  </a:lnTo>
                  <a:lnTo>
                    <a:pt x="2911" y="98"/>
                  </a:lnTo>
                  <a:lnTo>
                    <a:pt x="2911" y="104"/>
                  </a:lnTo>
                  <a:lnTo>
                    <a:pt x="2911" y="104"/>
                  </a:lnTo>
                  <a:lnTo>
                    <a:pt x="2911" y="110"/>
                  </a:lnTo>
                  <a:lnTo>
                    <a:pt x="2909" y="115"/>
                  </a:lnTo>
                  <a:lnTo>
                    <a:pt x="2905" y="121"/>
                  </a:lnTo>
                  <a:lnTo>
                    <a:pt x="2901" y="127"/>
                  </a:lnTo>
                  <a:lnTo>
                    <a:pt x="2898" y="131"/>
                  </a:lnTo>
                  <a:lnTo>
                    <a:pt x="2892" y="133"/>
                  </a:lnTo>
                  <a:lnTo>
                    <a:pt x="2886" y="135"/>
                  </a:lnTo>
                  <a:lnTo>
                    <a:pt x="2880" y="135"/>
                  </a:lnTo>
                  <a:lnTo>
                    <a:pt x="2880" y="135"/>
                  </a:lnTo>
                  <a:lnTo>
                    <a:pt x="2872" y="135"/>
                  </a:lnTo>
                  <a:lnTo>
                    <a:pt x="2866" y="133"/>
                  </a:lnTo>
                  <a:lnTo>
                    <a:pt x="2860" y="131"/>
                  </a:lnTo>
                  <a:lnTo>
                    <a:pt x="2857" y="127"/>
                  </a:lnTo>
                  <a:lnTo>
                    <a:pt x="2853" y="121"/>
                  </a:lnTo>
                  <a:lnTo>
                    <a:pt x="2849" y="115"/>
                  </a:lnTo>
                  <a:lnTo>
                    <a:pt x="2849" y="110"/>
                  </a:lnTo>
                  <a:lnTo>
                    <a:pt x="2847" y="104"/>
                  </a:lnTo>
                  <a:lnTo>
                    <a:pt x="2847" y="104"/>
                  </a:lnTo>
                  <a:lnTo>
                    <a:pt x="2849" y="98"/>
                  </a:lnTo>
                  <a:lnTo>
                    <a:pt x="2849" y="92"/>
                  </a:lnTo>
                  <a:lnTo>
                    <a:pt x="2853" y="86"/>
                  </a:lnTo>
                  <a:lnTo>
                    <a:pt x="2857" y="80"/>
                  </a:lnTo>
                  <a:lnTo>
                    <a:pt x="2860" y="76"/>
                  </a:lnTo>
                  <a:lnTo>
                    <a:pt x="2866" y="74"/>
                  </a:lnTo>
                  <a:lnTo>
                    <a:pt x="2872" y="72"/>
                  </a:lnTo>
                  <a:lnTo>
                    <a:pt x="2880" y="72"/>
                  </a:lnTo>
                  <a:lnTo>
                    <a:pt x="2880" y="72"/>
                  </a:lnTo>
                  <a:close/>
                  <a:moveTo>
                    <a:pt x="4900" y="2913"/>
                  </a:moveTo>
                  <a:lnTo>
                    <a:pt x="3296" y="2913"/>
                  </a:lnTo>
                  <a:lnTo>
                    <a:pt x="3296" y="2913"/>
                  </a:lnTo>
                  <a:lnTo>
                    <a:pt x="3294" y="2926"/>
                  </a:lnTo>
                  <a:lnTo>
                    <a:pt x="3292" y="2938"/>
                  </a:lnTo>
                  <a:lnTo>
                    <a:pt x="3286" y="2954"/>
                  </a:lnTo>
                  <a:lnTo>
                    <a:pt x="3279" y="2969"/>
                  </a:lnTo>
                  <a:lnTo>
                    <a:pt x="3271" y="2975"/>
                  </a:lnTo>
                  <a:lnTo>
                    <a:pt x="3263" y="2981"/>
                  </a:lnTo>
                  <a:lnTo>
                    <a:pt x="3255" y="2987"/>
                  </a:lnTo>
                  <a:lnTo>
                    <a:pt x="3243" y="2991"/>
                  </a:lnTo>
                  <a:lnTo>
                    <a:pt x="3230" y="2993"/>
                  </a:lnTo>
                  <a:lnTo>
                    <a:pt x="3216" y="2995"/>
                  </a:lnTo>
                  <a:lnTo>
                    <a:pt x="2542" y="2995"/>
                  </a:lnTo>
                  <a:lnTo>
                    <a:pt x="2542" y="2995"/>
                  </a:lnTo>
                  <a:lnTo>
                    <a:pt x="2528" y="2993"/>
                  </a:lnTo>
                  <a:lnTo>
                    <a:pt x="2515" y="2991"/>
                  </a:lnTo>
                  <a:lnTo>
                    <a:pt x="2505" y="2987"/>
                  </a:lnTo>
                  <a:lnTo>
                    <a:pt x="2495" y="2981"/>
                  </a:lnTo>
                  <a:lnTo>
                    <a:pt x="2487" y="2975"/>
                  </a:lnTo>
                  <a:lnTo>
                    <a:pt x="2481" y="2969"/>
                  </a:lnTo>
                  <a:lnTo>
                    <a:pt x="2472" y="2954"/>
                  </a:lnTo>
                  <a:lnTo>
                    <a:pt x="2466" y="2938"/>
                  </a:lnTo>
                  <a:lnTo>
                    <a:pt x="2464" y="2926"/>
                  </a:lnTo>
                  <a:lnTo>
                    <a:pt x="2462" y="2913"/>
                  </a:lnTo>
                  <a:lnTo>
                    <a:pt x="860" y="2913"/>
                  </a:lnTo>
                  <a:lnTo>
                    <a:pt x="860" y="207"/>
                  </a:lnTo>
                  <a:lnTo>
                    <a:pt x="4900" y="207"/>
                  </a:lnTo>
                  <a:lnTo>
                    <a:pt x="4900" y="29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65" name="Rectangle 11"/>
          <p:cNvSpPr/>
          <p:nvPr/>
        </p:nvSpPr>
        <p:spPr bwMode="ltGray">
          <a:xfrm>
            <a:off x="7650747" y="4406628"/>
            <a:ext cx="904301" cy="90430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</a:rPr>
              <a:t>212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</a:rPr>
              <a:t>Ireland</a:t>
            </a:r>
          </a:p>
        </p:txBody>
      </p:sp>
      <p:pic>
        <p:nvPicPr>
          <p:cNvPr id="1027" name="Picture 3" descr="L:\Information\Admin\Charting Graphics\Purestock\maps, flags, globes, holidays\flags\02I98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86" y="4550746"/>
            <a:ext cx="515133" cy="55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L:\Information\Admin\Charting Graphics\Purestock\maps, flags, globes, holidays\Glob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14" y="2264751"/>
            <a:ext cx="528084" cy="52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upo 22"/>
          <p:cNvGrpSpPr/>
          <p:nvPr/>
        </p:nvGrpSpPr>
        <p:grpSpPr>
          <a:xfrm>
            <a:off x="3040912" y="1871119"/>
            <a:ext cx="1574231" cy="1574232"/>
            <a:chOff x="8889593" y="1623060"/>
            <a:chExt cx="1249820" cy="1249821"/>
          </a:xfrm>
        </p:grpSpPr>
        <p:sp>
          <p:nvSpPr>
            <p:cNvPr id="43" name="Elipse 23"/>
            <p:cNvSpPr/>
            <p:nvPr/>
          </p:nvSpPr>
          <p:spPr>
            <a:xfrm>
              <a:off x="8889593" y="1623060"/>
              <a:ext cx="1249820" cy="124982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rgia"/>
                <a:ea typeface="+mn-ea"/>
                <a:cs typeface="+mn-cs"/>
              </a:endParaRPr>
            </a:p>
          </p:txBody>
        </p:sp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8889593" y="1623060"/>
              <a:ext cx="1249820" cy="1249821"/>
            </a:xfrm>
            <a:custGeom>
              <a:avLst/>
              <a:gdLst>
                <a:gd name="T0" fmla="*/ 1693 w 2144"/>
                <a:gd name="T1" fmla="*/ 1794 h 2144"/>
                <a:gd name="T2" fmla="*/ 1433 w 2144"/>
                <a:gd name="T3" fmla="*/ 2030 h 2144"/>
                <a:gd name="T4" fmla="*/ 1238 w 2144"/>
                <a:gd name="T5" fmla="*/ 2082 h 2144"/>
                <a:gd name="T6" fmla="*/ 918 w 2144"/>
                <a:gd name="T7" fmla="*/ 2012 h 2144"/>
                <a:gd name="T8" fmla="*/ 571 w 2144"/>
                <a:gd name="T9" fmla="*/ 1964 h 2144"/>
                <a:gd name="T10" fmla="*/ 405 w 2144"/>
                <a:gd name="T11" fmla="*/ 1848 h 2144"/>
                <a:gd name="T12" fmla="*/ 241 w 2144"/>
                <a:gd name="T13" fmla="*/ 1538 h 2144"/>
                <a:gd name="T14" fmla="*/ 136 w 2144"/>
                <a:gd name="T15" fmla="*/ 1249 h 2144"/>
                <a:gd name="T16" fmla="*/ 48 w 2144"/>
                <a:gd name="T17" fmla="*/ 1060 h 2144"/>
                <a:gd name="T18" fmla="*/ 181 w 2144"/>
                <a:gd name="T19" fmla="*/ 735 h 2144"/>
                <a:gd name="T20" fmla="*/ 335 w 2144"/>
                <a:gd name="T21" fmla="*/ 469 h 2144"/>
                <a:gd name="T22" fmla="*/ 550 w 2144"/>
                <a:gd name="T23" fmla="*/ 192 h 2144"/>
                <a:gd name="T24" fmla="*/ 733 w 2144"/>
                <a:gd name="T25" fmla="*/ 106 h 2144"/>
                <a:gd name="T26" fmla="*/ 1072 w 2144"/>
                <a:gd name="T27" fmla="*/ 120 h 2144"/>
                <a:gd name="T28" fmla="*/ 1411 w 2144"/>
                <a:gd name="T29" fmla="*/ 106 h 2144"/>
                <a:gd name="T30" fmla="*/ 1594 w 2144"/>
                <a:gd name="T31" fmla="*/ 192 h 2144"/>
                <a:gd name="T32" fmla="*/ 1809 w 2144"/>
                <a:gd name="T33" fmla="*/ 469 h 2144"/>
                <a:gd name="T34" fmla="*/ 1963 w 2144"/>
                <a:gd name="T35" fmla="*/ 735 h 2144"/>
                <a:gd name="T36" fmla="*/ 2096 w 2144"/>
                <a:gd name="T37" fmla="*/ 1060 h 2144"/>
                <a:gd name="T38" fmla="*/ 2008 w 2144"/>
                <a:gd name="T39" fmla="*/ 1249 h 2144"/>
                <a:gd name="T40" fmla="*/ 1903 w 2144"/>
                <a:gd name="T41" fmla="*/ 1538 h 2144"/>
                <a:gd name="T42" fmla="*/ 1739 w 2144"/>
                <a:gd name="T43" fmla="*/ 1848 h 2144"/>
                <a:gd name="T44" fmla="*/ 1143 w 2144"/>
                <a:gd name="T45" fmla="*/ 122 h 2144"/>
                <a:gd name="T46" fmla="*/ 1649 w 2144"/>
                <a:gd name="T47" fmla="*/ 266 h 2144"/>
                <a:gd name="T48" fmla="*/ 1753 w 2144"/>
                <a:gd name="T49" fmla="*/ 406 h 2144"/>
                <a:gd name="T50" fmla="*/ 662 w 2144"/>
                <a:gd name="T51" fmla="*/ 169 h 2144"/>
                <a:gd name="T52" fmla="*/ 516 w 2144"/>
                <a:gd name="T53" fmla="*/ 299 h 2144"/>
                <a:gd name="T54" fmla="*/ 804 w 2144"/>
                <a:gd name="T55" fmla="*/ 117 h 2144"/>
                <a:gd name="T56" fmla="*/ 111 w 2144"/>
                <a:gd name="T57" fmla="*/ 1319 h 2144"/>
                <a:gd name="T58" fmla="*/ 149 w 2144"/>
                <a:gd name="T59" fmla="*/ 837 h 2144"/>
                <a:gd name="T60" fmla="*/ 85 w 2144"/>
                <a:gd name="T61" fmla="*/ 1171 h 2144"/>
                <a:gd name="T62" fmla="*/ 204 w 2144"/>
                <a:gd name="T63" fmla="*/ 681 h 2144"/>
                <a:gd name="T64" fmla="*/ 2020 w 2144"/>
                <a:gd name="T65" fmla="*/ 977 h 2144"/>
                <a:gd name="T66" fmla="*/ 2032 w 2144"/>
                <a:gd name="T67" fmla="*/ 826 h 2144"/>
                <a:gd name="T68" fmla="*/ 204 w 2144"/>
                <a:gd name="T69" fmla="*/ 1465 h 2144"/>
                <a:gd name="T70" fmla="*/ 1966 w 2144"/>
                <a:gd name="T71" fmla="*/ 1500 h 2144"/>
                <a:gd name="T72" fmla="*/ 1995 w 2144"/>
                <a:gd name="T73" fmla="*/ 1307 h 2144"/>
                <a:gd name="T74" fmla="*/ 1340 w 2144"/>
                <a:gd name="T75" fmla="*/ 2027 h 2144"/>
                <a:gd name="T76" fmla="*/ 1465 w 2144"/>
                <a:gd name="T77" fmla="*/ 1940 h 2144"/>
                <a:gd name="T78" fmla="*/ 978 w 2144"/>
                <a:gd name="T79" fmla="*/ 2020 h 2144"/>
                <a:gd name="T80" fmla="*/ 378 w 2144"/>
                <a:gd name="T81" fmla="*/ 364 h 2144"/>
                <a:gd name="T82" fmla="*/ 1754 w 2144"/>
                <a:gd name="T83" fmla="*/ 1737 h 2144"/>
                <a:gd name="T84" fmla="*/ 1891 w 2144"/>
                <a:gd name="T85" fmla="*/ 1631 h 2144"/>
                <a:gd name="T86" fmla="*/ 298 w 2144"/>
                <a:gd name="T87" fmla="*/ 517 h 2144"/>
                <a:gd name="T88" fmla="*/ 660 w 2144"/>
                <a:gd name="T89" fmla="*/ 1931 h 2144"/>
                <a:gd name="T90" fmla="*/ 827 w 2144"/>
                <a:gd name="T91" fmla="*/ 2033 h 2144"/>
                <a:gd name="T92" fmla="*/ 286 w 2144"/>
                <a:gd name="T93" fmla="*/ 1610 h 2144"/>
                <a:gd name="T94" fmla="*/ 155 w 2144"/>
                <a:gd name="T95" fmla="*/ 1072 h 2144"/>
                <a:gd name="T96" fmla="*/ 1965 w 2144"/>
                <a:gd name="T97" fmla="*/ 1072 h 2144"/>
                <a:gd name="T98" fmla="*/ 1123 w 2144"/>
                <a:gd name="T99" fmla="*/ 695 h 2144"/>
                <a:gd name="T100" fmla="*/ 1280 w 2144"/>
                <a:gd name="T101" fmla="*/ 1660 h 2144"/>
                <a:gd name="T102" fmla="*/ 775 w 2144"/>
                <a:gd name="T103" fmla="*/ 1359 h 2144"/>
                <a:gd name="T104" fmla="*/ 660 w 2144"/>
                <a:gd name="T105" fmla="*/ 683 h 2144"/>
                <a:gd name="T106" fmla="*/ 1012 w 2144"/>
                <a:gd name="T107" fmla="*/ 700 h 2144"/>
                <a:gd name="T108" fmla="*/ 1012 w 2144"/>
                <a:gd name="T109" fmla="*/ 700 h 2144"/>
                <a:gd name="T110" fmla="*/ 1233 w 2144"/>
                <a:gd name="T111" fmla="*/ 1258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44" h="2144">
                  <a:moveTo>
                    <a:pt x="1072" y="0"/>
                  </a:moveTo>
                  <a:cubicBezTo>
                    <a:pt x="480" y="0"/>
                    <a:pt x="0" y="480"/>
                    <a:pt x="0" y="1072"/>
                  </a:cubicBezTo>
                  <a:cubicBezTo>
                    <a:pt x="0" y="1664"/>
                    <a:pt x="480" y="2144"/>
                    <a:pt x="1072" y="2144"/>
                  </a:cubicBezTo>
                  <a:cubicBezTo>
                    <a:pt x="1664" y="2144"/>
                    <a:pt x="2144" y="1664"/>
                    <a:pt x="2144" y="1072"/>
                  </a:cubicBezTo>
                  <a:cubicBezTo>
                    <a:pt x="2144" y="480"/>
                    <a:pt x="1664" y="0"/>
                    <a:pt x="1072" y="0"/>
                  </a:cubicBezTo>
                  <a:close/>
                  <a:moveTo>
                    <a:pt x="1739" y="1848"/>
                  </a:moveTo>
                  <a:cubicBezTo>
                    <a:pt x="1693" y="1794"/>
                    <a:pt x="1693" y="1794"/>
                    <a:pt x="1693" y="1794"/>
                  </a:cubicBezTo>
                  <a:cubicBezTo>
                    <a:pt x="1687" y="1799"/>
                    <a:pt x="1681" y="1804"/>
                    <a:pt x="1675" y="1809"/>
                  </a:cubicBezTo>
                  <a:cubicBezTo>
                    <a:pt x="1721" y="1864"/>
                    <a:pt x="1721" y="1864"/>
                    <a:pt x="1721" y="1864"/>
                  </a:cubicBezTo>
                  <a:cubicBezTo>
                    <a:pt x="1681" y="1896"/>
                    <a:pt x="1638" y="1926"/>
                    <a:pt x="1594" y="1952"/>
                  </a:cubicBezTo>
                  <a:cubicBezTo>
                    <a:pt x="1559" y="1891"/>
                    <a:pt x="1559" y="1891"/>
                    <a:pt x="1559" y="1891"/>
                  </a:cubicBezTo>
                  <a:cubicBezTo>
                    <a:pt x="1552" y="1895"/>
                    <a:pt x="1545" y="1899"/>
                    <a:pt x="1538" y="1903"/>
                  </a:cubicBezTo>
                  <a:cubicBezTo>
                    <a:pt x="1573" y="1964"/>
                    <a:pt x="1573" y="1964"/>
                    <a:pt x="1573" y="1964"/>
                  </a:cubicBezTo>
                  <a:cubicBezTo>
                    <a:pt x="1529" y="1989"/>
                    <a:pt x="1482" y="2011"/>
                    <a:pt x="1433" y="2030"/>
                  </a:cubicBezTo>
                  <a:cubicBezTo>
                    <a:pt x="1409" y="1963"/>
                    <a:pt x="1409" y="1963"/>
                    <a:pt x="1409" y="1963"/>
                  </a:cubicBezTo>
                  <a:cubicBezTo>
                    <a:pt x="1402" y="1966"/>
                    <a:pt x="1394" y="1968"/>
                    <a:pt x="1387" y="1971"/>
                  </a:cubicBezTo>
                  <a:cubicBezTo>
                    <a:pt x="1411" y="2038"/>
                    <a:pt x="1411" y="2038"/>
                    <a:pt x="1411" y="2038"/>
                  </a:cubicBezTo>
                  <a:cubicBezTo>
                    <a:pt x="1363" y="2055"/>
                    <a:pt x="1313" y="2068"/>
                    <a:pt x="1262" y="2078"/>
                  </a:cubicBezTo>
                  <a:cubicBezTo>
                    <a:pt x="1249" y="2008"/>
                    <a:pt x="1249" y="2008"/>
                    <a:pt x="1249" y="2008"/>
                  </a:cubicBezTo>
                  <a:cubicBezTo>
                    <a:pt x="1241" y="2009"/>
                    <a:pt x="1234" y="2011"/>
                    <a:pt x="1226" y="2012"/>
                  </a:cubicBezTo>
                  <a:cubicBezTo>
                    <a:pt x="1238" y="2082"/>
                    <a:pt x="1238" y="2082"/>
                    <a:pt x="1238" y="2082"/>
                  </a:cubicBezTo>
                  <a:cubicBezTo>
                    <a:pt x="1188" y="2090"/>
                    <a:pt x="1136" y="2095"/>
                    <a:pt x="1084" y="2096"/>
                  </a:cubicBezTo>
                  <a:cubicBezTo>
                    <a:pt x="1084" y="2024"/>
                    <a:pt x="1084" y="2024"/>
                    <a:pt x="1084" y="2024"/>
                  </a:cubicBezTo>
                  <a:cubicBezTo>
                    <a:pt x="1080" y="2024"/>
                    <a:pt x="1076" y="2024"/>
                    <a:pt x="1072" y="2024"/>
                  </a:cubicBezTo>
                  <a:cubicBezTo>
                    <a:pt x="1068" y="2024"/>
                    <a:pt x="1064" y="2024"/>
                    <a:pt x="1060" y="2024"/>
                  </a:cubicBezTo>
                  <a:cubicBezTo>
                    <a:pt x="1060" y="2096"/>
                    <a:pt x="1060" y="2096"/>
                    <a:pt x="1060" y="2096"/>
                  </a:cubicBezTo>
                  <a:cubicBezTo>
                    <a:pt x="1008" y="2095"/>
                    <a:pt x="956" y="2090"/>
                    <a:pt x="906" y="2082"/>
                  </a:cubicBezTo>
                  <a:cubicBezTo>
                    <a:pt x="918" y="2012"/>
                    <a:pt x="918" y="2012"/>
                    <a:pt x="918" y="2012"/>
                  </a:cubicBezTo>
                  <a:cubicBezTo>
                    <a:pt x="910" y="2011"/>
                    <a:pt x="903" y="2009"/>
                    <a:pt x="895" y="2008"/>
                  </a:cubicBezTo>
                  <a:cubicBezTo>
                    <a:pt x="882" y="2078"/>
                    <a:pt x="882" y="2078"/>
                    <a:pt x="882" y="2078"/>
                  </a:cubicBezTo>
                  <a:cubicBezTo>
                    <a:pt x="831" y="2068"/>
                    <a:pt x="781" y="2055"/>
                    <a:pt x="733" y="2038"/>
                  </a:cubicBezTo>
                  <a:cubicBezTo>
                    <a:pt x="757" y="1971"/>
                    <a:pt x="757" y="1971"/>
                    <a:pt x="757" y="1971"/>
                  </a:cubicBezTo>
                  <a:cubicBezTo>
                    <a:pt x="750" y="1968"/>
                    <a:pt x="742" y="1966"/>
                    <a:pt x="735" y="1963"/>
                  </a:cubicBezTo>
                  <a:cubicBezTo>
                    <a:pt x="711" y="2030"/>
                    <a:pt x="711" y="2030"/>
                    <a:pt x="711" y="2030"/>
                  </a:cubicBezTo>
                  <a:cubicBezTo>
                    <a:pt x="662" y="2011"/>
                    <a:pt x="615" y="1989"/>
                    <a:pt x="571" y="1964"/>
                  </a:cubicBezTo>
                  <a:cubicBezTo>
                    <a:pt x="606" y="1903"/>
                    <a:pt x="606" y="1903"/>
                    <a:pt x="606" y="1903"/>
                  </a:cubicBezTo>
                  <a:cubicBezTo>
                    <a:pt x="599" y="1899"/>
                    <a:pt x="592" y="1895"/>
                    <a:pt x="585" y="1891"/>
                  </a:cubicBezTo>
                  <a:cubicBezTo>
                    <a:pt x="550" y="1952"/>
                    <a:pt x="550" y="1952"/>
                    <a:pt x="550" y="1952"/>
                  </a:cubicBezTo>
                  <a:cubicBezTo>
                    <a:pt x="506" y="1926"/>
                    <a:pt x="463" y="1896"/>
                    <a:pt x="423" y="1863"/>
                  </a:cubicBezTo>
                  <a:cubicBezTo>
                    <a:pt x="469" y="1809"/>
                    <a:pt x="469" y="1809"/>
                    <a:pt x="469" y="1809"/>
                  </a:cubicBezTo>
                  <a:cubicBezTo>
                    <a:pt x="463" y="1804"/>
                    <a:pt x="457" y="1799"/>
                    <a:pt x="451" y="1794"/>
                  </a:cubicBezTo>
                  <a:cubicBezTo>
                    <a:pt x="405" y="1848"/>
                    <a:pt x="405" y="1848"/>
                    <a:pt x="405" y="1848"/>
                  </a:cubicBezTo>
                  <a:cubicBezTo>
                    <a:pt x="366" y="1814"/>
                    <a:pt x="330" y="1778"/>
                    <a:pt x="296" y="1739"/>
                  </a:cubicBezTo>
                  <a:cubicBezTo>
                    <a:pt x="350" y="1693"/>
                    <a:pt x="350" y="1693"/>
                    <a:pt x="350" y="1693"/>
                  </a:cubicBezTo>
                  <a:cubicBezTo>
                    <a:pt x="345" y="1687"/>
                    <a:pt x="340" y="1681"/>
                    <a:pt x="335" y="1675"/>
                  </a:cubicBezTo>
                  <a:cubicBezTo>
                    <a:pt x="280" y="1721"/>
                    <a:pt x="280" y="1721"/>
                    <a:pt x="280" y="1721"/>
                  </a:cubicBezTo>
                  <a:cubicBezTo>
                    <a:pt x="248" y="1681"/>
                    <a:pt x="218" y="1638"/>
                    <a:pt x="192" y="1594"/>
                  </a:cubicBezTo>
                  <a:cubicBezTo>
                    <a:pt x="253" y="1558"/>
                    <a:pt x="253" y="1558"/>
                    <a:pt x="253" y="1558"/>
                  </a:cubicBezTo>
                  <a:cubicBezTo>
                    <a:pt x="249" y="1552"/>
                    <a:pt x="245" y="1545"/>
                    <a:pt x="241" y="1538"/>
                  </a:cubicBezTo>
                  <a:cubicBezTo>
                    <a:pt x="180" y="1573"/>
                    <a:pt x="180" y="1573"/>
                    <a:pt x="180" y="1573"/>
                  </a:cubicBezTo>
                  <a:cubicBezTo>
                    <a:pt x="155" y="1529"/>
                    <a:pt x="133" y="1482"/>
                    <a:pt x="114" y="1433"/>
                  </a:cubicBezTo>
                  <a:cubicBezTo>
                    <a:pt x="181" y="1409"/>
                    <a:pt x="181" y="1409"/>
                    <a:pt x="181" y="1409"/>
                  </a:cubicBezTo>
                  <a:cubicBezTo>
                    <a:pt x="178" y="1401"/>
                    <a:pt x="176" y="1394"/>
                    <a:pt x="173" y="1387"/>
                  </a:cubicBezTo>
                  <a:cubicBezTo>
                    <a:pt x="106" y="1411"/>
                    <a:pt x="106" y="1411"/>
                    <a:pt x="106" y="1411"/>
                  </a:cubicBezTo>
                  <a:cubicBezTo>
                    <a:pt x="89" y="1363"/>
                    <a:pt x="76" y="1313"/>
                    <a:pt x="66" y="1261"/>
                  </a:cubicBezTo>
                  <a:cubicBezTo>
                    <a:pt x="136" y="1249"/>
                    <a:pt x="136" y="1249"/>
                    <a:pt x="136" y="1249"/>
                  </a:cubicBezTo>
                  <a:cubicBezTo>
                    <a:pt x="135" y="1241"/>
                    <a:pt x="133" y="1233"/>
                    <a:pt x="132" y="1226"/>
                  </a:cubicBezTo>
                  <a:cubicBezTo>
                    <a:pt x="62" y="1238"/>
                    <a:pt x="62" y="1238"/>
                    <a:pt x="62" y="1238"/>
                  </a:cubicBezTo>
                  <a:cubicBezTo>
                    <a:pt x="54" y="1188"/>
                    <a:pt x="49" y="1136"/>
                    <a:pt x="48" y="1084"/>
                  </a:cubicBezTo>
                  <a:cubicBezTo>
                    <a:pt x="120" y="1084"/>
                    <a:pt x="120" y="1084"/>
                    <a:pt x="120" y="1084"/>
                  </a:cubicBezTo>
                  <a:cubicBezTo>
                    <a:pt x="120" y="1080"/>
                    <a:pt x="120" y="1076"/>
                    <a:pt x="120" y="1072"/>
                  </a:cubicBezTo>
                  <a:cubicBezTo>
                    <a:pt x="120" y="1068"/>
                    <a:pt x="120" y="1064"/>
                    <a:pt x="120" y="1060"/>
                  </a:cubicBezTo>
                  <a:cubicBezTo>
                    <a:pt x="48" y="1060"/>
                    <a:pt x="48" y="1060"/>
                    <a:pt x="48" y="1060"/>
                  </a:cubicBezTo>
                  <a:cubicBezTo>
                    <a:pt x="49" y="1008"/>
                    <a:pt x="54" y="956"/>
                    <a:pt x="62" y="906"/>
                  </a:cubicBezTo>
                  <a:cubicBezTo>
                    <a:pt x="132" y="918"/>
                    <a:pt x="132" y="918"/>
                    <a:pt x="132" y="918"/>
                  </a:cubicBezTo>
                  <a:cubicBezTo>
                    <a:pt x="133" y="911"/>
                    <a:pt x="135" y="903"/>
                    <a:pt x="136" y="895"/>
                  </a:cubicBezTo>
                  <a:cubicBezTo>
                    <a:pt x="66" y="883"/>
                    <a:pt x="66" y="883"/>
                    <a:pt x="66" y="883"/>
                  </a:cubicBezTo>
                  <a:cubicBezTo>
                    <a:pt x="76" y="831"/>
                    <a:pt x="89" y="781"/>
                    <a:pt x="106" y="733"/>
                  </a:cubicBezTo>
                  <a:cubicBezTo>
                    <a:pt x="173" y="757"/>
                    <a:pt x="173" y="757"/>
                    <a:pt x="173" y="757"/>
                  </a:cubicBezTo>
                  <a:cubicBezTo>
                    <a:pt x="176" y="750"/>
                    <a:pt x="178" y="742"/>
                    <a:pt x="181" y="735"/>
                  </a:cubicBezTo>
                  <a:cubicBezTo>
                    <a:pt x="114" y="711"/>
                    <a:pt x="114" y="711"/>
                    <a:pt x="114" y="711"/>
                  </a:cubicBezTo>
                  <a:cubicBezTo>
                    <a:pt x="133" y="662"/>
                    <a:pt x="155" y="615"/>
                    <a:pt x="180" y="571"/>
                  </a:cubicBezTo>
                  <a:cubicBezTo>
                    <a:pt x="241" y="606"/>
                    <a:pt x="241" y="606"/>
                    <a:pt x="241" y="606"/>
                  </a:cubicBezTo>
                  <a:cubicBezTo>
                    <a:pt x="245" y="599"/>
                    <a:pt x="249" y="592"/>
                    <a:pt x="253" y="586"/>
                  </a:cubicBezTo>
                  <a:cubicBezTo>
                    <a:pt x="192" y="550"/>
                    <a:pt x="192" y="550"/>
                    <a:pt x="192" y="550"/>
                  </a:cubicBezTo>
                  <a:cubicBezTo>
                    <a:pt x="218" y="506"/>
                    <a:pt x="248" y="463"/>
                    <a:pt x="280" y="423"/>
                  </a:cubicBezTo>
                  <a:cubicBezTo>
                    <a:pt x="335" y="469"/>
                    <a:pt x="335" y="469"/>
                    <a:pt x="335" y="469"/>
                  </a:cubicBezTo>
                  <a:cubicBezTo>
                    <a:pt x="340" y="463"/>
                    <a:pt x="345" y="457"/>
                    <a:pt x="350" y="451"/>
                  </a:cubicBezTo>
                  <a:cubicBezTo>
                    <a:pt x="296" y="405"/>
                    <a:pt x="296" y="405"/>
                    <a:pt x="296" y="405"/>
                  </a:cubicBezTo>
                  <a:cubicBezTo>
                    <a:pt x="330" y="366"/>
                    <a:pt x="366" y="330"/>
                    <a:pt x="405" y="296"/>
                  </a:cubicBezTo>
                  <a:cubicBezTo>
                    <a:pt x="451" y="350"/>
                    <a:pt x="451" y="350"/>
                    <a:pt x="451" y="350"/>
                  </a:cubicBezTo>
                  <a:cubicBezTo>
                    <a:pt x="457" y="345"/>
                    <a:pt x="463" y="340"/>
                    <a:pt x="469" y="335"/>
                  </a:cubicBezTo>
                  <a:cubicBezTo>
                    <a:pt x="423" y="280"/>
                    <a:pt x="423" y="280"/>
                    <a:pt x="423" y="280"/>
                  </a:cubicBezTo>
                  <a:cubicBezTo>
                    <a:pt x="463" y="248"/>
                    <a:pt x="506" y="218"/>
                    <a:pt x="550" y="192"/>
                  </a:cubicBezTo>
                  <a:cubicBezTo>
                    <a:pt x="585" y="253"/>
                    <a:pt x="585" y="253"/>
                    <a:pt x="585" y="253"/>
                  </a:cubicBezTo>
                  <a:cubicBezTo>
                    <a:pt x="592" y="249"/>
                    <a:pt x="599" y="245"/>
                    <a:pt x="606" y="241"/>
                  </a:cubicBezTo>
                  <a:cubicBezTo>
                    <a:pt x="571" y="180"/>
                    <a:pt x="571" y="180"/>
                    <a:pt x="571" y="180"/>
                  </a:cubicBezTo>
                  <a:cubicBezTo>
                    <a:pt x="615" y="155"/>
                    <a:pt x="662" y="133"/>
                    <a:pt x="711" y="114"/>
                  </a:cubicBezTo>
                  <a:cubicBezTo>
                    <a:pt x="735" y="181"/>
                    <a:pt x="735" y="181"/>
                    <a:pt x="735" y="181"/>
                  </a:cubicBezTo>
                  <a:cubicBezTo>
                    <a:pt x="742" y="178"/>
                    <a:pt x="750" y="176"/>
                    <a:pt x="757" y="173"/>
                  </a:cubicBezTo>
                  <a:cubicBezTo>
                    <a:pt x="733" y="106"/>
                    <a:pt x="733" y="106"/>
                    <a:pt x="733" y="106"/>
                  </a:cubicBezTo>
                  <a:cubicBezTo>
                    <a:pt x="781" y="89"/>
                    <a:pt x="831" y="76"/>
                    <a:pt x="883" y="66"/>
                  </a:cubicBezTo>
                  <a:cubicBezTo>
                    <a:pt x="895" y="136"/>
                    <a:pt x="895" y="136"/>
                    <a:pt x="895" y="136"/>
                  </a:cubicBezTo>
                  <a:cubicBezTo>
                    <a:pt x="903" y="135"/>
                    <a:pt x="911" y="133"/>
                    <a:pt x="918" y="132"/>
                  </a:cubicBezTo>
                  <a:cubicBezTo>
                    <a:pt x="906" y="62"/>
                    <a:pt x="906" y="62"/>
                    <a:pt x="906" y="62"/>
                  </a:cubicBezTo>
                  <a:cubicBezTo>
                    <a:pt x="956" y="54"/>
                    <a:pt x="1008" y="49"/>
                    <a:pt x="1060" y="48"/>
                  </a:cubicBezTo>
                  <a:cubicBezTo>
                    <a:pt x="1060" y="120"/>
                    <a:pt x="1060" y="120"/>
                    <a:pt x="1060" y="120"/>
                  </a:cubicBezTo>
                  <a:cubicBezTo>
                    <a:pt x="1064" y="120"/>
                    <a:pt x="1068" y="120"/>
                    <a:pt x="1072" y="120"/>
                  </a:cubicBezTo>
                  <a:cubicBezTo>
                    <a:pt x="1076" y="120"/>
                    <a:pt x="1080" y="120"/>
                    <a:pt x="1084" y="120"/>
                  </a:cubicBezTo>
                  <a:cubicBezTo>
                    <a:pt x="1084" y="48"/>
                    <a:pt x="1084" y="48"/>
                    <a:pt x="1084" y="48"/>
                  </a:cubicBezTo>
                  <a:cubicBezTo>
                    <a:pt x="1136" y="49"/>
                    <a:pt x="1188" y="54"/>
                    <a:pt x="1238" y="62"/>
                  </a:cubicBezTo>
                  <a:cubicBezTo>
                    <a:pt x="1226" y="132"/>
                    <a:pt x="1226" y="132"/>
                    <a:pt x="1226" y="132"/>
                  </a:cubicBezTo>
                  <a:cubicBezTo>
                    <a:pt x="1233" y="133"/>
                    <a:pt x="1241" y="135"/>
                    <a:pt x="1249" y="136"/>
                  </a:cubicBezTo>
                  <a:cubicBezTo>
                    <a:pt x="1261" y="66"/>
                    <a:pt x="1261" y="66"/>
                    <a:pt x="1261" y="66"/>
                  </a:cubicBezTo>
                  <a:cubicBezTo>
                    <a:pt x="1313" y="76"/>
                    <a:pt x="1363" y="89"/>
                    <a:pt x="1411" y="106"/>
                  </a:cubicBezTo>
                  <a:cubicBezTo>
                    <a:pt x="1386" y="173"/>
                    <a:pt x="1386" y="173"/>
                    <a:pt x="1386" y="173"/>
                  </a:cubicBezTo>
                  <a:cubicBezTo>
                    <a:pt x="1394" y="176"/>
                    <a:pt x="1401" y="178"/>
                    <a:pt x="1409" y="181"/>
                  </a:cubicBezTo>
                  <a:cubicBezTo>
                    <a:pt x="1433" y="114"/>
                    <a:pt x="1433" y="114"/>
                    <a:pt x="1433" y="114"/>
                  </a:cubicBezTo>
                  <a:cubicBezTo>
                    <a:pt x="1482" y="133"/>
                    <a:pt x="1529" y="155"/>
                    <a:pt x="1573" y="180"/>
                  </a:cubicBezTo>
                  <a:cubicBezTo>
                    <a:pt x="1538" y="241"/>
                    <a:pt x="1538" y="241"/>
                    <a:pt x="1538" y="241"/>
                  </a:cubicBezTo>
                  <a:cubicBezTo>
                    <a:pt x="1545" y="245"/>
                    <a:pt x="1552" y="249"/>
                    <a:pt x="1558" y="253"/>
                  </a:cubicBezTo>
                  <a:cubicBezTo>
                    <a:pt x="1594" y="192"/>
                    <a:pt x="1594" y="192"/>
                    <a:pt x="1594" y="192"/>
                  </a:cubicBezTo>
                  <a:cubicBezTo>
                    <a:pt x="1638" y="218"/>
                    <a:pt x="1681" y="248"/>
                    <a:pt x="1721" y="280"/>
                  </a:cubicBezTo>
                  <a:cubicBezTo>
                    <a:pt x="1675" y="335"/>
                    <a:pt x="1675" y="335"/>
                    <a:pt x="1675" y="335"/>
                  </a:cubicBezTo>
                  <a:cubicBezTo>
                    <a:pt x="1681" y="340"/>
                    <a:pt x="1687" y="345"/>
                    <a:pt x="1693" y="350"/>
                  </a:cubicBezTo>
                  <a:cubicBezTo>
                    <a:pt x="1739" y="296"/>
                    <a:pt x="1739" y="296"/>
                    <a:pt x="1739" y="296"/>
                  </a:cubicBezTo>
                  <a:cubicBezTo>
                    <a:pt x="1778" y="330"/>
                    <a:pt x="1814" y="366"/>
                    <a:pt x="1848" y="405"/>
                  </a:cubicBezTo>
                  <a:cubicBezTo>
                    <a:pt x="1794" y="451"/>
                    <a:pt x="1794" y="451"/>
                    <a:pt x="1794" y="451"/>
                  </a:cubicBezTo>
                  <a:cubicBezTo>
                    <a:pt x="1799" y="457"/>
                    <a:pt x="1804" y="463"/>
                    <a:pt x="1809" y="469"/>
                  </a:cubicBezTo>
                  <a:cubicBezTo>
                    <a:pt x="1864" y="423"/>
                    <a:pt x="1864" y="423"/>
                    <a:pt x="1864" y="423"/>
                  </a:cubicBezTo>
                  <a:cubicBezTo>
                    <a:pt x="1896" y="463"/>
                    <a:pt x="1926" y="505"/>
                    <a:pt x="1952" y="550"/>
                  </a:cubicBezTo>
                  <a:cubicBezTo>
                    <a:pt x="1891" y="585"/>
                    <a:pt x="1891" y="585"/>
                    <a:pt x="1891" y="585"/>
                  </a:cubicBezTo>
                  <a:cubicBezTo>
                    <a:pt x="1895" y="592"/>
                    <a:pt x="1899" y="599"/>
                    <a:pt x="1903" y="606"/>
                  </a:cubicBezTo>
                  <a:cubicBezTo>
                    <a:pt x="1964" y="571"/>
                    <a:pt x="1964" y="571"/>
                    <a:pt x="1964" y="571"/>
                  </a:cubicBezTo>
                  <a:cubicBezTo>
                    <a:pt x="1989" y="615"/>
                    <a:pt x="2011" y="662"/>
                    <a:pt x="2030" y="711"/>
                  </a:cubicBezTo>
                  <a:cubicBezTo>
                    <a:pt x="1963" y="735"/>
                    <a:pt x="1963" y="735"/>
                    <a:pt x="1963" y="735"/>
                  </a:cubicBezTo>
                  <a:cubicBezTo>
                    <a:pt x="1966" y="742"/>
                    <a:pt x="1968" y="750"/>
                    <a:pt x="1971" y="757"/>
                  </a:cubicBezTo>
                  <a:cubicBezTo>
                    <a:pt x="2038" y="733"/>
                    <a:pt x="2038" y="733"/>
                    <a:pt x="2038" y="733"/>
                  </a:cubicBezTo>
                  <a:cubicBezTo>
                    <a:pt x="2055" y="781"/>
                    <a:pt x="2068" y="831"/>
                    <a:pt x="2078" y="882"/>
                  </a:cubicBezTo>
                  <a:cubicBezTo>
                    <a:pt x="2008" y="895"/>
                    <a:pt x="2008" y="895"/>
                    <a:pt x="2008" y="895"/>
                  </a:cubicBezTo>
                  <a:cubicBezTo>
                    <a:pt x="2009" y="903"/>
                    <a:pt x="2011" y="911"/>
                    <a:pt x="2012" y="918"/>
                  </a:cubicBezTo>
                  <a:cubicBezTo>
                    <a:pt x="2082" y="906"/>
                    <a:pt x="2082" y="906"/>
                    <a:pt x="2082" y="906"/>
                  </a:cubicBezTo>
                  <a:cubicBezTo>
                    <a:pt x="2091" y="956"/>
                    <a:pt x="2095" y="1008"/>
                    <a:pt x="2096" y="1060"/>
                  </a:cubicBezTo>
                  <a:cubicBezTo>
                    <a:pt x="2024" y="1060"/>
                    <a:pt x="2024" y="1060"/>
                    <a:pt x="2024" y="1060"/>
                  </a:cubicBezTo>
                  <a:cubicBezTo>
                    <a:pt x="2024" y="1064"/>
                    <a:pt x="2024" y="1068"/>
                    <a:pt x="2024" y="1072"/>
                  </a:cubicBezTo>
                  <a:cubicBezTo>
                    <a:pt x="2024" y="1076"/>
                    <a:pt x="2024" y="1080"/>
                    <a:pt x="2024" y="1084"/>
                  </a:cubicBezTo>
                  <a:cubicBezTo>
                    <a:pt x="2096" y="1084"/>
                    <a:pt x="2096" y="1084"/>
                    <a:pt x="2096" y="1084"/>
                  </a:cubicBezTo>
                  <a:cubicBezTo>
                    <a:pt x="2095" y="1136"/>
                    <a:pt x="2090" y="1188"/>
                    <a:pt x="2082" y="1238"/>
                  </a:cubicBezTo>
                  <a:cubicBezTo>
                    <a:pt x="2012" y="1226"/>
                    <a:pt x="2012" y="1226"/>
                    <a:pt x="2012" y="1226"/>
                  </a:cubicBezTo>
                  <a:cubicBezTo>
                    <a:pt x="2011" y="1234"/>
                    <a:pt x="2009" y="1241"/>
                    <a:pt x="2008" y="1249"/>
                  </a:cubicBezTo>
                  <a:cubicBezTo>
                    <a:pt x="2078" y="1262"/>
                    <a:pt x="2078" y="1262"/>
                    <a:pt x="2078" y="1262"/>
                  </a:cubicBezTo>
                  <a:cubicBezTo>
                    <a:pt x="2068" y="1313"/>
                    <a:pt x="2055" y="1363"/>
                    <a:pt x="2038" y="1411"/>
                  </a:cubicBezTo>
                  <a:cubicBezTo>
                    <a:pt x="1971" y="1387"/>
                    <a:pt x="1971" y="1387"/>
                    <a:pt x="1971" y="1387"/>
                  </a:cubicBezTo>
                  <a:cubicBezTo>
                    <a:pt x="1968" y="1394"/>
                    <a:pt x="1966" y="1402"/>
                    <a:pt x="1963" y="1409"/>
                  </a:cubicBezTo>
                  <a:cubicBezTo>
                    <a:pt x="2030" y="1433"/>
                    <a:pt x="2030" y="1433"/>
                    <a:pt x="2030" y="1433"/>
                  </a:cubicBezTo>
                  <a:cubicBezTo>
                    <a:pt x="2011" y="1482"/>
                    <a:pt x="1989" y="1529"/>
                    <a:pt x="1964" y="1573"/>
                  </a:cubicBezTo>
                  <a:cubicBezTo>
                    <a:pt x="1903" y="1538"/>
                    <a:pt x="1903" y="1538"/>
                    <a:pt x="1903" y="1538"/>
                  </a:cubicBezTo>
                  <a:cubicBezTo>
                    <a:pt x="1899" y="1545"/>
                    <a:pt x="1895" y="1552"/>
                    <a:pt x="1891" y="1559"/>
                  </a:cubicBezTo>
                  <a:cubicBezTo>
                    <a:pt x="1952" y="1594"/>
                    <a:pt x="1952" y="1594"/>
                    <a:pt x="1952" y="1594"/>
                  </a:cubicBezTo>
                  <a:cubicBezTo>
                    <a:pt x="1926" y="1638"/>
                    <a:pt x="1896" y="1681"/>
                    <a:pt x="1863" y="1721"/>
                  </a:cubicBezTo>
                  <a:cubicBezTo>
                    <a:pt x="1809" y="1675"/>
                    <a:pt x="1809" y="1675"/>
                    <a:pt x="1809" y="1675"/>
                  </a:cubicBezTo>
                  <a:cubicBezTo>
                    <a:pt x="1804" y="1681"/>
                    <a:pt x="1799" y="1687"/>
                    <a:pt x="1794" y="1693"/>
                  </a:cubicBezTo>
                  <a:cubicBezTo>
                    <a:pt x="1848" y="1739"/>
                    <a:pt x="1848" y="1739"/>
                    <a:pt x="1848" y="1739"/>
                  </a:cubicBezTo>
                  <a:cubicBezTo>
                    <a:pt x="1814" y="1778"/>
                    <a:pt x="1778" y="1814"/>
                    <a:pt x="1739" y="1848"/>
                  </a:cubicBezTo>
                  <a:close/>
                  <a:moveTo>
                    <a:pt x="1329" y="155"/>
                  </a:moveTo>
                  <a:cubicBezTo>
                    <a:pt x="1321" y="153"/>
                    <a:pt x="1314" y="151"/>
                    <a:pt x="1307" y="149"/>
                  </a:cubicBezTo>
                  <a:cubicBezTo>
                    <a:pt x="1317" y="111"/>
                    <a:pt x="1317" y="111"/>
                    <a:pt x="1317" y="111"/>
                  </a:cubicBezTo>
                  <a:cubicBezTo>
                    <a:pt x="1339" y="117"/>
                    <a:pt x="1339" y="117"/>
                    <a:pt x="1339" y="117"/>
                  </a:cubicBezTo>
                  <a:lnTo>
                    <a:pt x="1329" y="155"/>
                  </a:lnTo>
                  <a:close/>
                  <a:moveTo>
                    <a:pt x="1165" y="124"/>
                  </a:moveTo>
                  <a:cubicBezTo>
                    <a:pt x="1158" y="123"/>
                    <a:pt x="1150" y="123"/>
                    <a:pt x="1143" y="122"/>
                  </a:cubicBezTo>
                  <a:cubicBezTo>
                    <a:pt x="1146" y="83"/>
                    <a:pt x="1146" y="83"/>
                    <a:pt x="1146" y="83"/>
                  </a:cubicBezTo>
                  <a:cubicBezTo>
                    <a:pt x="1169" y="85"/>
                    <a:pt x="1169" y="85"/>
                    <a:pt x="1169" y="85"/>
                  </a:cubicBezTo>
                  <a:lnTo>
                    <a:pt x="1165" y="124"/>
                  </a:lnTo>
                  <a:close/>
                  <a:moveTo>
                    <a:pt x="1627" y="298"/>
                  </a:moveTo>
                  <a:cubicBezTo>
                    <a:pt x="1621" y="294"/>
                    <a:pt x="1615" y="289"/>
                    <a:pt x="1608" y="285"/>
                  </a:cubicBezTo>
                  <a:cubicBezTo>
                    <a:pt x="1631" y="253"/>
                    <a:pt x="1631" y="253"/>
                    <a:pt x="1631" y="253"/>
                  </a:cubicBezTo>
                  <a:cubicBezTo>
                    <a:pt x="1649" y="266"/>
                    <a:pt x="1649" y="266"/>
                    <a:pt x="1649" y="266"/>
                  </a:cubicBezTo>
                  <a:lnTo>
                    <a:pt x="1627" y="298"/>
                  </a:lnTo>
                  <a:close/>
                  <a:moveTo>
                    <a:pt x="1484" y="213"/>
                  </a:moveTo>
                  <a:cubicBezTo>
                    <a:pt x="1477" y="210"/>
                    <a:pt x="1470" y="207"/>
                    <a:pt x="1463" y="204"/>
                  </a:cubicBezTo>
                  <a:cubicBezTo>
                    <a:pt x="1480" y="168"/>
                    <a:pt x="1480" y="168"/>
                    <a:pt x="1480" y="168"/>
                  </a:cubicBezTo>
                  <a:cubicBezTo>
                    <a:pt x="1500" y="178"/>
                    <a:pt x="1500" y="178"/>
                    <a:pt x="1500" y="178"/>
                  </a:cubicBezTo>
                  <a:lnTo>
                    <a:pt x="1484" y="213"/>
                  </a:lnTo>
                  <a:close/>
                  <a:moveTo>
                    <a:pt x="1753" y="406"/>
                  </a:moveTo>
                  <a:cubicBezTo>
                    <a:pt x="1747" y="401"/>
                    <a:pt x="1742" y="395"/>
                    <a:pt x="1737" y="390"/>
                  </a:cubicBezTo>
                  <a:cubicBezTo>
                    <a:pt x="1764" y="362"/>
                    <a:pt x="1764" y="362"/>
                    <a:pt x="1764" y="362"/>
                  </a:cubicBezTo>
                  <a:cubicBezTo>
                    <a:pt x="1780" y="378"/>
                    <a:pt x="1780" y="378"/>
                    <a:pt x="1780" y="378"/>
                  </a:cubicBezTo>
                  <a:lnTo>
                    <a:pt x="1753" y="406"/>
                  </a:lnTo>
                  <a:close/>
                  <a:moveTo>
                    <a:pt x="658" y="214"/>
                  </a:moveTo>
                  <a:cubicBezTo>
                    <a:pt x="642" y="179"/>
                    <a:pt x="642" y="179"/>
                    <a:pt x="642" y="179"/>
                  </a:cubicBezTo>
                  <a:cubicBezTo>
                    <a:pt x="662" y="169"/>
                    <a:pt x="662" y="169"/>
                    <a:pt x="662" y="169"/>
                  </a:cubicBezTo>
                  <a:cubicBezTo>
                    <a:pt x="679" y="204"/>
                    <a:pt x="679" y="204"/>
                    <a:pt x="679" y="204"/>
                  </a:cubicBezTo>
                  <a:cubicBezTo>
                    <a:pt x="672" y="208"/>
                    <a:pt x="665" y="211"/>
                    <a:pt x="658" y="214"/>
                  </a:cubicBezTo>
                  <a:close/>
                  <a:moveTo>
                    <a:pt x="516" y="299"/>
                  </a:moveTo>
                  <a:cubicBezTo>
                    <a:pt x="493" y="267"/>
                    <a:pt x="493" y="267"/>
                    <a:pt x="493" y="267"/>
                  </a:cubicBezTo>
                  <a:cubicBezTo>
                    <a:pt x="512" y="254"/>
                    <a:pt x="512" y="254"/>
                    <a:pt x="512" y="254"/>
                  </a:cubicBezTo>
                  <a:cubicBezTo>
                    <a:pt x="534" y="286"/>
                    <a:pt x="534" y="286"/>
                    <a:pt x="534" y="286"/>
                  </a:cubicBezTo>
                  <a:cubicBezTo>
                    <a:pt x="528" y="290"/>
                    <a:pt x="522" y="295"/>
                    <a:pt x="516" y="299"/>
                  </a:cubicBezTo>
                  <a:close/>
                  <a:moveTo>
                    <a:pt x="977" y="124"/>
                  </a:moveTo>
                  <a:cubicBezTo>
                    <a:pt x="974" y="85"/>
                    <a:pt x="974" y="85"/>
                    <a:pt x="974" y="85"/>
                  </a:cubicBezTo>
                  <a:cubicBezTo>
                    <a:pt x="996" y="83"/>
                    <a:pt x="996" y="83"/>
                    <a:pt x="996" y="83"/>
                  </a:cubicBezTo>
                  <a:cubicBezTo>
                    <a:pt x="999" y="123"/>
                    <a:pt x="999" y="123"/>
                    <a:pt x="999" y="123"/>
                  </a:cubicBezTo>
                  <a:cubicBezTo>
                    <a:pt x="992" y="123"/>
                    <a:pt x="984" y="124"/>
                    <a:pt x="977" y="124"/>
                  </a:cubicBezTo>
                  <a:close/>
                  <a:moveTo>
                    <a:pt x="814" y="155"/>
                  </a:moveTo>
                  <a:cubicBezTo>
                    <a:pt x="804" y="117"/>
                    <a:pt x="804" y="117"/>
                    <a:pt x="804" y="117"/>
                  </a:cubicBezTo>
                  <a:cubicBezTo>
                    <a:pt x="825" y="112"/>
                    <a:pt x="825" y="112"/>
                    <a:pt x="825" y="112"/>
                  </a:cubicBezTo>
                  <a:cubicBezTo>
                    <a:pt x="836" y="149"/>
                    <a:pt x="836" y="149"/>
                    <a:pt x="836" y="149"/>
                  </a:cubicBezTo>
                  <a:cubicBezTo>
                    <a:pt x="828" y="151"/>
                    <a:pt x="821" y="153"/>
                    <a:pt x="814" y="155"/>
                  </a:cubicBezTo>
                  <a:close/>
                  <a:moveTo>
                    <a:pt x="149" y="1308"/>
                  </a:moveTo>
                  <a:cubicBezTo>
                    <a:pt x="151" y="1316"/>
                    <a:pt x="153" y="1323"/>
                    <a:pt x="155" y="1330"/>
                  </a:cubicBezTo>
                  <a:cubicBezTo>
                    <a:pt x="117" y="1340"/>
                    <a:pt x="117" y="1340"/>
                    <a:pt x="117" y="1340"/>
                  </a:cubicBezTo>
                  <a:cubicBezTo>
                    <a:pt x="111" y="1319"/>
                    <a:pt x="111" y="1319"/>
                    <a:pt x="111" y="1319"/>
                  </a:cubicBezTo>
                  <a:lnTo>
                    <a:pt x="149" y="1308"/>
                  </a:lnTo>
                  <a:close/>
                  <a:moveTo>
                    <a:pt x="122" y="1001"/>
                  </a:moveTo>
                  <a:cubicBezTo>
                    <a:pt x="83" y="998"/>
                    <a:pt x="83" y="998"/>
                    <a:pt x="83" y="998"/>
                  </a:cubicBezTo>
                  <a:cubicBezTo>
                    <a:pt x="85" y="975"/>
                    <a:pt x="85" y="975"/>
                    <a:pt x="85" y="975"/>
                  </a:cubicBezTo>
                  <a:cubicBezTo>
                    <a:pt x="124" y="979"/>
                    <a:pt x="124" y="979"/>
                    <a:pt x="124" y="979"/>
                  </a:cubicBezTo>
                  <a:cubicBezTo>
                    <a:pt x="123" y="986"/>
                    <a:pt x="123" y="994"/>
                    <a:pt x="122" y="1001"/>
                  </a:cubicBezTo>
                  <a:close/>
                  <a:moveTo>
                    <a:pt x="149" y="837"/>
                  </a:moveTo>
                  <a:cubicBezTo>
                    <a:pt x="111" y="827"/>
                    <a:pt x="111" y="827"/>
                    <a:pt x="111" y="827"/>
                  </a:cubicBezTo>
                  <a:cubicBezTo>
                    <a:pt x="117" y="805"/>
                    <a:pt x="117" y="805"/>
                    <a:pt x="117" y="805"/>
                  </a:cubicBezTo>
                  <a:cubicBezTo>
                    <a:pt x="155" y="815"/>
                    <a:pt x="155" y="815"/>
                    <a:pt x="155" y="815"/>
                  </a:cubicBezTo>
                  <a:cubicBezTo>
                    <a:pt x="153" y="823"/>
                    <a:pt x="151" y="830"/>
                    <a:pt x="149" y="837"/>
                  </a:cubicBezTo>
                  <a:close/>
                  <a:moveTo>
                    <a:pt x="123" y="1145"/>
                  </a:moveTo>
                  <a:cubicBezTo>
                    <a:pt x="123" y="1152"/>
                    <a:pt x="124" y="1160"/>
                    <a:pt x="124" y="1167"/>
                  </a:cubicBezTo>
                  <a:cubicBezTo>
                    <a:pt x="85" y="1171"/>
                    <a:pt x="85" y="1171"/>
                    <a:pt x="85" y="1171"/>
                  </a:cubicBezTo>
                  <a:cubicBezTo>
                    <a:pt x="83" y="1148"/>
                    <a:pt x="83" y="1148"/>
                    <a:pt x="83" y="1148"/>
                  </a:cubicBezTo>
                  <a:lnTo>
                    <a:pt x="123" y="1145"/>
                  </a:lnTo>
                  <a:close/>
                  <a:moveTo>
                    <a:pt x="204" y="681"/>
                  </a:moveTo>
                  <a:cubicBezTo>
                    <a:pt x="168" y="664"/>
                    <a:pt x="168" y="664"/>
                    <a:pt x="168" y="664"/>
                  </a:cubicBezTo>
                  <a:cubicBezTo>
                    <a:pt x="178" y="644"/>
                    <a:pt x="178" y="644"/>
                    <a:pt x="178" y="644"/>
                  </a:cubicBezTo>
                  <a:cubicBezTo>
                    <a:pt x="213" y="660"/>
                    <a:pt x="213" y="660"/>
                    <a:pt x="213" y="660"/>
                  </a:cubicBezTo>
                  <a:cubicBezTo>
                    <a:pt x="210" y="667"/>
                    <a:pt x="207" y="674"/>
                    <a:pt x="204" y="681"/>
                  </a:cubicBezTo>
                  <a:close/>
                  <a:moveTo>
                    <a:pt x="1940" y="679"/>
                  </a:moveTo>
                  <a:cubicBezTo>
                    <a:pt x="1936" y="672"/>
                    <a:pt x="1933" y="665"/>
                    <a:pt x="1930" y="658"/>
                  </a:cubicBezTo>
                  <a:cubicBezTo>
                    <a:pt x="1965" y="642"/>
                    <a:pt x="1965" y="642"/>
                    <a:pt x="1965" y="642"/>
                  </a:cubicBezTo>
                  <a:cubicBezTo>
                    <a:pt x="1975" y="662"/>
                    <a:pt x="1975" y="662"/>
                    <a:pt x="1975" y="662"/>
                  </a:cubicBezTo>
                  <a:lnTo>
                    <a:pt x="1940" y="679"/>
                  </a:lnTo>
                  <a:close/>
                  <a:moveTo>
                    <a:pt x="2021" y="999"/>
                  </a:moveTo>
                  <a:cubicBezTo>
                    <a:pt x="2021" y="992"/>
                    <a:pt x="2020" y="984"/>
                    <a:pt x="2020" y="977"/>
                  </a:cubicBezTo>
                  <a:cubicBezTo>
                    <a:pt x="2059" y="974"/>
                    <a:pt x="2059" y="974"/>
                    <a:pt x="2059" y="974"/>
                  </a:cubicBezTo>
                  <a:cubicBezTo>
                    <a:pt x="2061" y="996"/>
                    <a:pt x="2061" y="996"/>
                    <a:pt x="2061" y="996"/>
                  </a:cubicBezTo>
                  <a:lnTo>
                    <a:pt x="2021" y="999"/>
                  </a:lnTo>
                  <a:close/>
                  <a:moveTo>
                    <a:pt x="1995" y="836"/>
                  </a:moveTo>
                  <a:cubicBezTo>
                    <a:pt x="1993" y="828"/>
                    <a:pt x="1991" y="821"/>
                    <a:pt x="1989" y="814"/>
                  </a:cubicBezTo>
                  <a:cubicBezTo>
                    <a:pt x="2026" y="804"/>
                    <a:pt x="2026" y="804"/>
                    <a:pt x="2026" y="804"/>
                  </a:cubicBezTo>
                  <a:cubicBezTo>
                    <a:pt x="2032" y="826"/>
                    <a:pt x="2032" y="826"/>
                    <a:pt x="2032" y="826"/>
                  </a:cubicBezTo>
                  <a:lnTo>
                    <a:pt x="1995" y="836"/>
                  </a:lnTo>
                  <a:close/>
                  <a:moveTo>
                    <a:pt x="1858" y="534"/>
                  </a:moveTo>
                  <a:cubicBezTo>
                    <a:pt x="1854" y="528"/>
                    <a:pt x="1849" y="522"/>
                    <a:pt x="1845" y="516"/>
                  </a:cubicBezTo>
                  <a:cubicBezTo>
                    <a:pt x="1877" y="493"/>
                    <a:pt x="1877" y="493"/>
                    <a:pt x="1877" y="493"/>
                  </a:cubicBezTo>
                  <a:cubicBezTo>
                    <a:pt x="1890" y="512"/>
                    <a:pt x="1890" y="512"/>
                    <a:pt x="1890" y="512"/>
                  </a:cubicBezTo>
                  <a:lnTo>
                    <a:pt x="1858" y="534"/>
                  </a:lnTo>
                  <a:close/>
                  <a:moveTo>
                    <a:pt x="204" y="1465"/>
                  </a:moveTo>
                  <a:cubicBezTo>
                    <a:pt x="208" y="1472"/>
                    <a:pt x="211" y="1479"/>
                    <a:pt x="214" y="1486"/>
                  </a:cubicBezTo>
                  <a:cubicBezTo>
                    <a:pt x="178" y="1502"/>
                    <a:pt x="178" y="1502"/>
                    <a:pt x="178" y="1502"/>
                  </a:cubicBezTo>
                  <a:cubicBezTo>
                    <a:pt x="169" y="1482"/>
                    <a:pt x="169" y="1482"/>
                    <a:pt x="169" y="1482"/>
                  </a:cubicBezTo>
                  <a:lnTo>
                    <a:pt x="204" y="1465"/>
                  </a:lnTo>
                  <a:close/>
                  <a:moveTo>
                    <a:pt x="1940" y="1464"/>
                  </a:moveTo>
                  <a:cubicBezTo>
                    <a:pt x="1976" y="1480"/>
                    <a:pt x="1976" y="1480"/>
                    <a:pt x="1976" y="1480"/>
                  </a:cubicBezTo>
                  <a:cubicBezTo>
                    <a:pt x="1966" y="1500"/>
                    <a:pt x="1966" y="1500"/>
                    <a:pt x="1966" y="1500"/>
                  </a:cubicBezTo>
                  <a:cubicBezTo>
                    <a:pt x="1931" y="1484"/>
                    <a:pt x="1931" y="1484"/>
                    <a:pt x="1931" y="1484"/>
                  </a:cubicBezTo>
                  <a:cubicBezTo>
                    <a:pt x="1934" y="1477"/>
                    <a:pt x="1937" y="1470"/>
                    <a:pt x="1940" y="1464"/>
                  </a:cubicBezTo>
                  <a:close/>
                  <a:moveTo>
                    <a:pt x="1995" y="1307"/>
                  </a:moveTo>
                  <a:cubicBezTo>
                    <a:pt x="2033" y="1317"/>
                    <a:pt x="2033" y="1317"/>
                    <a:pt x="2033" y="1317"/>
                  </a:cubicBezTo>
                  <a:cubicBezTo>
                    <a:pt x="2027" y="1339"/>
                    <a:pt x="2027" y="1339"/>
                    <a:pt x="2027" y="1339"/>
                  </a:cubicBezTo>
                  <a:cubicBezTo>
                    <a:pt x="1989" y="1329"/>
                    <a:pt x="1989" y="1329"/>
                    <a:pt x="1989" y="1329"/>
                  </a:cubicBezTo>
                  <a:cubicBezTo>
                    <a:pt x="1991" y="1321"/>
                    <a:pt x="1993" y="1314"/>
                    <a:pt x="1995" y="1307"/>
                  </a:cubicBezTo>
                  <a:close/>
                  <a:moveTo>
                    <a:pt x="2022" y="1143"/>
                  </a:moveTo>
                  <a:cubicBezTo>
                    <a:pt x="2061" y="1146"/>
                    <a:pt x="2061" y="1146"/>
                    <a:pt x="2061" y="1146"/>
                  </a:cubicBezTo>
                  <a:cubicBezTo>
                    <a:pt x="2059" y="1169"/>
                    <a:pt x="2059" y="1169"/>
                    <a:pt x="2059" y="1169"/>
                  </a:cubicBezTo>
                  <a:cubicBezTo>
                    <a:pt x="2020" y="1165"/>
                    <a:pt x="2020" y="1165"/>
                    <a:pt x="2020" y="1165"/>
                  </a:cubicBezTo>
                  <a:cubicBezTo>
                    <a:pt x="2021" y="1158"/>
                    <a:pt x="2021" y="1150"/>
                    <a:pt x="2022" y="1143"/>
                  </a:cubicBezTo>
                  <a:close/>
                  <a:moveTo>
                    <a:pt x="1330" y="1989"/>
                  </a:moveTo>
                  <a:cubicBezTo>
                    <a:pt x="1340" y="2027"/>
                    <a:pt x="1340" y="2027"/>
                    <a:pt x="1340" y="2027"/>
                  </a:cubicBezTo>
                  <a:cubicBezTo>
                    <a:pt x="1319" y="2032"/>
                    <a:pt x="1319" y="2032"/>
                    <a:pt x="1319" y="2032"/>
                  </a:cubicBezTo>
                  <a:cubicBezTo>
                    <a:pt x="1308" y="1995"/>
                    <a:pt x="1308" y="1995"/>
                    <a:pt x="1308" y="1995"/>
                  </a:cubicBezTo>
                  <a:cubicBezTo>
                    <a:pt x="1316" y="1993"/>
                    <a:pt x="1323" y="1991"/>
                    <a:pt x="1330" y="1989"/>
                  </a:cubicBezTo>
                  <a:close/>
                  <a:moveTo>
                    <a:pt x="1486" y="1930"/>
                  </a:moveTo>
                  <a:cubicBezTo>
                    <a:pt x="1502" y="1965"/>
                    <a:pt x="1502" y="1965"/>
                    <a:pt x="1502" y="1965"/>
                  </a:cubicBezTo>
                  <a:cubicBezTo>
                    <a:pt x="1482" y="1975"/>
                    <a:pt x="1482" y="1975"/>
                    <a:pt x="1482" y="1975"/>
                  </a:cubicBezTo>
                  <a:cubicBezTo>
                    <a:pt x="1465" y="1940"/>
                    <a:pt x="1465" y="1940"/>
                    <a:pt x="1465" y="1940"/>
                  </a:cubicBezTo>
                  <a:cubicBezTo>
                    <a:pt x="1472" y="1936"/>
                    <a:pt x="1479" y="1933"/>
                    <a:pt x="1486" y="1930"/>
                  </a:cubicBezTo>
                  <a:close/>
                  <a:moveTo>
                    <a:pt x="1167" y="2020"/>
                  </a:moveTo>
                  <a:cubicBezTo>
                    <a:pt x="1171" y="2059"/>
                    <a:pt x="1171" y="2059"/>
                    <a:pt x="1171" y="2059"/>
                  </a:cubicBezTo>
                  <a:cubicBezTo>
                    <a:pt x="1148" y="2061"/>
                    <a:pt x="1148" y="2061"/>
                    <a:pt x="1148" y="2061"/>
                  </a:cubicBezTo>
                  <a:cubicBezTo>
                    <a:pt x="1145" y="2021"/>
                    <a:pt x="1145" y="2021"/>
                    <a:pt x="1145" y="2021"/>
                  </a:cubicBezTo>
                  <a:cubicBezTo>
                    <a:pt x="1152" y="2021"/>
                    <a:pt x="1160" y="2020"/>
                    <a:pt x="1167" y="2020"/>
                  </a:cubicBezTo>
                  <a:close/>
                  <a:moveTo>
                    <a:pt x="978" y="2020"/>
                  </a:moveTo>
                  <a:cubicBezTo>
                    <a:pt x="986" y="2021"/>
                    <a:pt x="993" y="2021"/>
                    <a:pt x="1001" y="2022"/>
                  </a:cubicBezTo>
                  <a:cubicBezTo>
                    <a:pt x="998" y="2061"/>
                    <a:pt x="998" y="2061"/>
                    <a:pt x="998" y="2061"/>
                  </a:cubicBezTo>
                  <a:cubicBezTo>
                    <a:pt x="975" y="2059"/>
                    <a:pt x="975" y="2059"/>
                    <a:pt x="975" y="2059"/>
                  </a:cubicBezTo>
                  <a:lnTo>
                    <a:pt x="978" y="2020"/>
                  </a:lnTo>
                  <a:close/>
                  <a:moveTo>
                    <a:pt x="390" y="407"/>
                  </a:moveTo>
                  <a:cubicBezTo>
                    <a:pt x="362" y="379"/>
                    <a:pt x="362" y="379"/>
                    <a:pt x="362" y="379"/>
                  </a:cubicBezTo>
                  <a:cubicBezTo>
                    <a:pt x="378" y="364"/>
                    <a:pt x="378" y="364"/>
                    <a:pt x="378" y="364"/>
                  </a:cubicBezTo>
                  <a:cubicBezTo>
                    <a:pt x="406" y="391"/>
                    <a:pt x="406" y="391"/>
                    <a:pt x="406" y="391"/>
                  </a:cubicBezTo>
                  <a:cubicBezTo>
                    <a:pt x="401" y="397"/>
                    <a:pt x="395" y="402"/>
                    <a:pt x="390" y="407"/>
                  </a:cubicBezTo>
                  <a:close/>
                  <a:moveTo>
                    <a:pt x="1754" y="1737"/>
                  </a:moveTo>
                  <a:cubicBezTo>
                    <a:pt x="1782" y="1764"/>
                    <a:pt x="1782" y="1764"/>
                    <a:pt x="1782" y="1764"/>
                  </a:cubicBezTo>
                  <a:cubicBezTo>
                    <a:pt x="1766" y="1780"/>
                    <a:pt x="1766" y="1780"/>
                    <a:pt x="1766" y="1780"/>
                  </a:cubicBezTo>
                  <a:cubicBezTo>
                    <a:pt x="1738" y="1753"/>
                    <a:pt x="1738" y="1753"/>
                    <a:pt x="1738" y="1753"/>
                  </a:cubicBezTo>
                  <a:cubicBezTo>
                    <a:pt x="1743" y="1747"/>
                    <a:pt x="1749" y="1742"/>
                    <a:pt x="1754" y="1737"/>
                  </a:cubicBezTo>
                  <a:close/>
                  <a:moveTo>
                    <a:pt x="1628" y="1845"/>
                  </a:moveTo>
                  <a:cubicBezTo>
                    <a:pt x="1651" y="1877"/>
                    <a:pt x="1651" y="1877"/>
                    <a:pt x="1651" y="1877"/>
                  </a:cubicBezTo>
                  <a:cubicBezTo>
                    <a:pt x="1632" y="1890"/>
                    <a:pt x="1632" y="1890"/>
                    <a:pt x="1632" y="1890"/>
                  </a:cubicBezTo>
                  <a:cubicBezTo>
                    <a:pt x="1610" y="1858"/>
                    <a:pt x="1610" y="1858"/>
                    <a:pt x="1610" y="1858"/>
                  </a:cubicBezTo>
                  <a:cubicBezTo>
                    <a:pt x="1616" y="1854"/>
                    <a:pt x="1622" y="1849"/>
                    <a:pt x="1628" y="1845"/>
                  </a:cubicBezTo>
                  <a:close/>
                  <a:moveTo>
                    <a:pt x="1859" y="1608"/>
                  </a:moveTo>
                  <a:cubicBezTo>
                    <a:pt x="1891" y="1631"/>
                    <a:pt x="1891" y="1631"/>
                    <a:pt x="1891" y="1631"/>
                  </a:cubicBezTo>
                  <a:cubicBezTo>
                    <a:pt x="1878" y="1649"/>
                    <a:pt x="1878" y="1649"/>
                    <a:pt x="1878" y="1649"/>
                  </a:cubicBezTo>
                  <a:cubicBezTo>
                    <a:pt x="1846" y="1627"/>
                    <a:pt x="1846" y="1627"/>
                    <a:pt x="1846" y="1627"/>
                  </a:cubicBezTo>
                  <a:cubicBezTo>
                    <a:pt x="1850" y="1621"/>
                    <a:pt x="1855" y="1615"/>
                    <a:pt x="1859" y="1608"/>
                  </a:cubicBezTo>
                  <a:close/>
                  <a:moveTo>
                    <a:pt x="285" y="536"/>
                  </a:moveTo>
                  <a:cubicBezTo>
                    <a:pt x="253" y="513"/>
                    <a:pt x="253" y="513"/>
                    <a:pt x="253" y="513"/>
                  </a:cubicBezTo>
                  <a:cubicBezTo>
                    <a:pt x="266" y="495"/>
                    <a:pt x="266" y="495"/>
                    <a:pt x="266" y="495"/>
                  </a:cubicBezTo>
                  <a:cubicBezTo>
                    <a:pt x="298" y="517"/>
                    <a:pt x="298" y="517"/>
                    <a:pt x="298" y="517"/>
                  </a:cubicBezTo>
                  <a:cubicBezTo>
                    <a:pt x="294" y="523"/>
                    <a:pt x="289" y="529"/>
                    <a:pt x="285" y="536"/>
                  </a:cubicBezTo>
                  <a:close/>
                  <a:moveTo>
                    <a:pt x="517" y="1846"/>
                  </a:moveTo>
                  <a:cubicBezTo>
                    <a:pt x="523" y="1850"/>
                    <a:pt x="529" y="1855"/>
                    <a:pt x="536" y="1859"/>
                  </a:cubicBezTo>
                  <a:cubicBezTo>
                    <a:pt x="513" y="1891"/>
                    <a:pt x="513" y="1891"/>
                    <a:pt x="513" y="1891"/>
                  </a:cubicBezTo>
                  <a:cubicBezTo>
                    <a:pt x="495" y="1878"/>
                    <a:pt x="495" y="1878"/>
                    <a:pt x="495" y="1878"/>
                  </a:cubicBezTo>
                  <a:lnTo>
                    <a:pt x="517" y="1846"/>
                  </a:lnTo>
                  <a:close/>
                  <a:moveTo>
                    <a:pt x="660" y="1931"/>
                  </a:moveTo>
                  <a:cubicBezTo>
                    <a:pt x="667" y="1934"/>
                    <a:pt x="674" y="1937"/>
                    <a:pt x="680" y="1940"/>
                  </a:cubicBezTo>
                  <a:cubicBezTo>
                    <a:pt x="664" y="1976"/>
                    <a:pt x="664" y="1976"/>
                    <a:pt x="664" y="1976"/>
                  </a:cubicBezTo>
                  <a:cubicBezTo>
                    <a:pt x="643" y="1966"/>
                    <a:pt x="643" y="1966"/>
                    <a:pt x="643" y="1966"/>
                  </a:cubicBezTo>
                  <a:lnTo>
                    <a:pt x="660" y="1931"/>
                  </a:lnTo>
                  <a:close/>
                  <a:moveTo>
                    <a:pt x="815" y="1989"/>
                  </a:moveTo>
                  <a:cubicBezTo>
                    <a:pt x="823" y="1991"/>
                    <a:pt x="830" y="1993"/>
                    <a:pt x="837" y="1995"/>
                  </a:cubicBezTo>
                  <a:cubicBezTo>
                    <a:pt x="827" y="2033"/>
                    <a:pt x="827" y="2033"/>
                    <a:pt x="827" y="2033"/>
                  </a:cubicBezTo>
                  <a:cubicBezTo>
                    <a:pt x="805" y="2027"/>
                    <a:pt x="805" y="2027"/>
                    <a:pt x="805" y="2027"/>
                  </a:cubicBezTo>
                  <a:lnTo>
                    <a:pt x="815" y="1989"/>
                  </a:lnTo>
                  <a:close/>
                  <a:moveTo>
                    <a:pt x="286" y="1610"/>
                  </a:moveTo>
                  <a:cubicBezTo>
                    <a:pt x="290" y="1616"/>
                    <a:pt x="295" y="1622"/>
                    <a:pt x="299" y="1628"/>
                  </a:cubicBezTo>
                  <a:cubicBezTo>
                    <a:pt x="267" y="1651"/>
                    <a:pt x="267" y="1651"/>
                    <a:pt x="267" y="1651"/>
                  </a:cubicBezTo>
                  <a:cubicBezTo>
                    <a:pt x="254" y="1632"/>
                    <a:pt x="254" y="1632"/>
                    <a:pt x="254" y="1632"/>
                  </a:cubicBezTo>
                  <a:lnTo>
                    <a:pt x="286" y="1610"/>
                  </a:lnTo>
                  <a:close/>
                  <a:moveTo>
                    <a:pt x="391" y="1738"/>
                  </a:moveTo>
                  <a:cubicBezTo>
                    <a:pt x="397" y="1743"/>
                    <a:pt x="402" y="1749"/>
                    <a:pt x="407" y="1754"/>
                  </a:cubicBezTo>
                  <a:cubicBezTo>
                    <a:pt x="379" y="1782"/>
                    <a:pt x="379" y="1782"/>
                    <a:pt x="379" y="1782"/>
                  </a:cubicBezTo>
                  <a:cubicBezTo>
                    <a:pt x="363" y="1766"/>
                    <a:pt x="363" y="1766"/>
                    <a:pt x="363" y="1766"/>
                  </a:cubicBezTo>
                  <a:lnTo>
                    <a:pt x="391" y="1738"/>
                  </a:lnTo>
                  <a:close/>
                  <a:moveTo>
                    <a:pt x="1072" y="1989"/>
                  </a:moveTo>
                  <a:cubicBezTo>
                    <a:pt x="567" y="1989"/>
                    <a:pt x="155" y="1577"/>
                    <a:pt x="155" y="1072"/>
                  </a:cubicBezTo>
                  <a:cubicBezTo>
                    <a:pt x="155" y="567"/>
                    <a:pt x="567" y="155"/>
                    <a:pt x="1072" y="155"/>
                  </a:cubicBezTo>
                  <a:cubicBezTo>
                    <a:pt x="1577" y="155"/>
                    <a:pt x="1989" y="567"/>
                    <a:pt x="1989" y="1072"/>
                  </a:cubicBezTo>
                  <a:cubicBezTo>
                    <a:pt x="1989" y="1577"/>
                    <a:pt x="1577" y="1989"/>
                    <a:pt x="1072" y="1989"/>
                  </a:cubicBezTo>
                  <a:close/>
                  <a:moveTo>
                    <a:pt x="1072" y="179"/>
                  </a:moveTo>
                  <a:cubicBezTo>
                    <a:pt x="580" y="179"/>
                    <a:pt x="179" y="580"/>
                    <a:pt x="179" y="1072"/>
                  </a:cubicBezTo>
                  <a:cubicBezTo>
                    <a:pt x="179" y="1564"/>
                    <a:pt x="580" y="1965"/>
                    <a:pt x="1072" y="1965"/>
                  </a:cubicBezTo>
                  <a:cubicBezTo>
                    <a:pt x="1564" y="1965"/>
                    <a:pt x="1965" y="1564"/>
                    <a:pt x="1965" y="1072"/>
                  </a:cubicBezTo>
                  <a:cubicBezTo>
                    <a:pt x="1965" y="580"/>
                    <a:pt x="1564" y="179"/>
                    <a:pt x="1072" y="179"/>
                  </a:cubicBezTo>
                  <a:close/>
                  <a:moveTo>
                    <a:pt x="1123" y="463"/>
                  </a:moveTo>
                  <a:cubicBezTo>
                    <a:pt x="1184" y="463"/>
                    <a:pt x="1247" y="471"/>
                    <a:pt x="1312" y="486"/>
                  </a:cubicBezTo>
                  <a:cubicBezTo>
                    <a:pt x="1377" y="502"/>
                    <a:pt x="1434" y="529"/>
                    <a:pt x="1484" y="569"/>
                  </a:cubicBezTo>
                  <a:cubicBezTo>
                    <a:pt x="1322" y="766"/>
                    <a:pt x="1322" y="766"/>
                    <a:pt x="1322" y="766"/>
                  </a:cubicBezTo>
                  <a:cubicBezTo>
                    <a:pt x="1295" y="742"/>
                    <a:pt x="1264" y="725"/>
                    <a:pt x="1230" y="714"/>
                  </a:cubicBezTo>
                  <a:cubicBezTo>
                    <a:pt x="1195" y="704"/>
                    <a:pt x="1159" y="697"/>
                    <a:pt x="1123" y="695"/>
                  </a:cubicBezTo>
                  <a:cubicBezTo>
                    <a:pt x="1123" y="963"/>
                    <a:pt x="1123" y="963"/>
                    <a:pt x="1123" y="963"/>
                  </a:cubicBezTo>
                  <a:cubicBezTo>
                    <a:pt x="1285" y="1010"/>
                    <a:pt x="1285" y="1010"/>
                    <a:pt x="1285" y="1010"/>
                  </a:cubicBezTo>
                  <a:cubicBezTo>
                    <a:pt x="1359" y="1033"/>
                    <a:pt x="1418" y="1069"/>
                    <a:pt x="1463" y="1120"/>
                  </a:cubicBezTo>
                  <a:cubicBezTo>
                    <a:pt x="1507" y="1171"/>
                    <a:pt x="1529" y="1236"/>
                    <a:pt x="1529" y="1315"/>
                  </a:cubicBezTo>
                  <a:cubicBezTo>
                    <a:pt x="1529" y="1374"/>
                    <a:pt x="1519" y="1427"/>
                    <a:pt x="1497" y="1472"/>
                  </a:cubicBezTo>
                  <a:cubicBezTo>
                    <a:pt x="1476" y="1516"/>
                    <a:pt x="1447" y="1555"/>
                    <a:pt x="1410" y="1586"/>
                  </a:cubicBezTo>
                  <a:cubicBezTo>
                    <a:pt x="1373" y="1618"/>
                    <a:pt x="1329" y="1642"/>
                    <a:pt x="1280" y="1660"/>
                  </a:cubicBezTo>
                  <a:cubicBezTo>
                    <a:pt x="1231" y="1678"/>
                    <a:pt x="1178" y="1690"/>
                    <a:pt x="1123" y="1696"/>
                  </a:cubicBezTo>
                  <a:cubicBezTo>
                    <a:pt x="1123" y="1813"/>
                    <a:pt x="1123" y="1813"/>
                    <a:pt x="1123" y="1813"/>
                  </a:cubicBezTo>
                  <a:cubicBezTo>
                    <a:pt x="1012" y="1813"/>
                    <a:pt x="1012" y="1813"/>
                    <a:pt x="1012" y="1813"/>
                  </a:cubicBezTo>
                  <a:cubicBezTo>
                    <a:pt x="1012" y="1696"/>
                    <a:pt x="1012" y="1696"/>
                    <a:pt x="1012" y="1696"/>
                  </a:cubicBezTo>
                  <a:cubicBezTo>
                    <a:pt x="938" y="1696"/>
                    <a:pt x="864" y="1685"/>
                    <a:pt x="791" y="1665"/>
                  </a:cubicBezTo>
                  <a:cubicBezTo>
                    <a:pt x="717" y="1645"/>
                    <a:pt x="652" y="1610"/>
                    <a:pt x="596" y="1559"/>
                  </a:cubicBezTo>
                  <a:cubicBezTo>
                    <a:pt x="775" y="1359"/>
                    <a:pt x="775" y="1359"/>
                    <a:pt x="775" y="1359"/>
                  </a:cubicBezTo>
                  <a:cubicBezTo>
                    <a:pt x="804" y="1395"/>
                    <a:pt x="839" y="1420"/>
                    <a:pt x="881" y="1435"/>
                  </a:cubicBezTo>
                  <a:cubicBezTo>
                    <a:pt x="922" y="1451"/>
                    <a:pt x="966" y="1460"/>
                    <a:pt x="1012" y="1463"/>
                  </a:cubicBezTo>
                  <a:cubicBezTo>
                    <a:pt x="1012" y="1179"/>
                    <a:pt x="1012" y="1179"/>
                    <a:pt x="1012" y="1179"/>
                  </a:cubicBezTo>
                  <a:cubicBezTo>
                    <a:pt x="889" y="1141"/>
                    <a:pt x="889" y="1141"/>
                    <a:pt x="889" y="1141"/>
                  </a:cubicBezTo>
                  <a:cubicBezTo>
                    <a:pt x="804" y="1114"/>
                    <a:pt x="739" y="1077"/>
                    <a:pt x="695" y="1028"/>
                  </a:cubicBezTo>
                  <a:cubicBezTo>
                    <a:pt x="650" y="979"/>
                    <a:pt x="628" y="912"/>
                    <a:pt x="628" y="826"/>
                  </a:cubicBezTo>
                  <a:cubicBezTo>
                    <a:pt x="628" y="774"/>
                    <a:pt x="639" y="726"/>
                    <a:pt x="660" y="683"/>
                  </a:cubicBezTo>
                  <a:cubicBezTo>
                    <a:pt x="682" y="641"/>
                    <a:pt x="710" y="604"/>
                    <a:pt x="745" y="574"/>
                  </a:cubicBezTo>
                  <a:cubicBezTo>
                    <a:pt x="781" y="543"/>
                    <a:pt x="822" y="519"/>
                    <a:pt x="868" y="500"/>
                  </a:cubicBezTo>
                  <a:cubicBezTo>
                    <a:pt x="915" y="481"/>
                    <a:pt x="963" y="468"/>
                    <a:pt x="1012" y="463"/>
                  </a:cubicBezTo>
                  <a:cubicBezTo>
                    <a:pt x="1012" y="345"/>
                    <a:pt x="1012" y="345"/>
                    <a:pt x="1012" y="345"/>
                  </a:cubicBezTo>
                  <a:cubicBezTo>
                    <a:pt x="1123" y="345"/>
                    <a:pt x="1123" y="345"/>
                    <a:pt x="1123" y="345"/>
                  </a:cubicBezTo>
                  <a:cubicBezTo>
                    <a:pt x="1123" y="463"/>
                    <a:pt x="1123" y="463"/>
                    <a:pt x="1123" y="463"/>
                  </a:cubicBezTo>
                  <a:close/>
                  <a:moveTo>
                    <a:pt x="1012" y="700"/>
                  </a:moveTo>
                  <a:cubicBezTo>
                    <a:pt x="981" y="707"/>
                    <a:pt x="953" y="719"/>
                    <a:pt x="928" y="735"/>
                  </a:cubicBezTo>
                  <a:cubicBezTo>
                    <a:pt x="903" y="752"/>
                    <a:pt x="891" y="779"/>
                    <a:pt x="891" y="815"/>
                  </a:cubicBezTo>
                  <a:cubicBezTo>
                    <a:pt x="891" y="841"/>
                    <a:pt x="896" y="861"/>
                    <a:pt x="906" y="875"/>
                  </a:cubicBezTo>
                  <a:cubicBezTo>
                    <a:pt x="916" y="890"/>
                    <a:pt x="928" y="901"/>
                    <a:pt x="942" y="910"/>
                  </a:cubicBezTo>
                  <a:cubicBezTo>
                    <a:pt x="955" y="918"/>
                    <a:pt x="968" y="924"/>
                    <a:pt x="982" y="928"/>
                  </a:cubicBezTo>
                  <a:cubicBezTo>
                    <a:pt x="995" y="931"/>
                    <a:pt x="1006" y="934"/>
                    <a:pt x="1012" y="936"/>
                  </a:cubicBezTo>
                  <a:lnTo>
                    <a:pt x="1012" y="700"/>
                  </a:lnTo>
                  <a:close/>
                  <a:moveTo>
                    <a:pt x="1123" y="1460"/>
                  </a:moveTo>
                  <a:cubicBezTo>
                    <a:pt x="1140" y="1456"/>
                    <a:pt x="1157" y="1452"/>
                    <a:pt x="1175" y="1445"/>
                  </a:cubicBezTo>
                  <a:cubicBezTo>
                    <a:pt x="1192" y="1439"/>
                    <a:pt x="1208" y="1431"/>
                    <a:pt x="1221" y="1421"/>
                  </a:cubicBezTo>
                  <a:cubicBezTo>
                    <a:pt x="1235" y="1411"/>
                    <a:pt x="1246" y="1399"/>
                    <a:pt x="1254" y="1385"/>
                  </a:cubicBezTo>
                  <a:cubicBezTo>
                    <a:pt x="1262" y="1371"/>
                    <a:pt x="1267" y="1354"/>
                    <a:pt x="1267" y="1335"/>
                  </a:cubicBezTo>
                  <a:cubicBezTo>
                    <a:pt x="1267" y="1317"/>
                    <a:pt x="1263" y="1302"/>
                    <a:pt x="1257" y="1290"/>
                  </a:cubicBezTo>
                  <a:cubicBezTo>
                    <a:pt x="1251" y="1277"/>
                    <a:pt x="1243" y="1267"/>
                    <a:pt x="1233" y="1258"/>
                  </a:cubicBezTo>
                  <a:cubicBezTo>
                    <a:pt x="1223" y="1250"/>
                    <a:pt x="1211" y="1243"/>
                    <a:pt x="1198" y="1237"/>
                  </a:cubicBezTo>
                  <a:cubicBezTo>
                    <a:pt x="1184" y="1230"/>
                    <a:pt x="1170" y="1224"/>
                    <a:pt x="1155" y="1219"/>
                  </a:cubicBezTo>
                  <a:cubicBezTo>
                    <a:pt x="1123" y="1207"/>
                    <a:pt x="1123" y="1207"/>
                    <a:pt x="1123" y="1207"/>
                  </a:cubicBezTo>
                  <a:cubicBezTo>
                    <a:pt x="1123" y="1460"/>
                    <a:pt x="1123" y="1460"/>
                    <a:pt x="1123" y="1460"/>
                  </a:cubicBezTo>
                  <a:close/>
                </a:path>
              </a:pathLst>
            </a:custGeom>
            <a:solidFill>
              <a:srgbClr val="F3A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aphicFrame>
        <p:nvGraphicFramePr>
          <p:cNvPr id="45" name="Chart 44"/>
          <p:cNvGraphicFramePr/>
          <p:nvPr>
            <p:extLst>
              <p:ext uri="{D42A27DB-BD31-4B8C-83A1-F6EECF244321}">
                <p14:modId xmlns:p14="http://schemas.microsoft.com/office/powerpoint/2010/main" val="3719929904"/>
              </p:ext>
            </p:extLst>
          </p:nvPr>
        </p:nvGraphicFramePr>
        <p:xfrm>
          <a:off x="2133600" y="1522631"/>
          <a:ext cx="2832100" cy="283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1448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build="p"/>
      <p:bldP spid="54" grpId="0"/>
      <p:bldP spid="59" grpId="0" animBg="1"/>
      <p:bldP spid="63" grpId="0"/>
      <p:bldP spid="64" grpId="0"/>
      <p:bldP spid="31" grpId="0" build="p"/>
      <p:bldGraphic spid="35" grpId="0">
        <p:bldAsOne/>
      </p:bldGraphic>
      <p:bldP spid="65" grpId="0"/>
      <p:bldGraphic spid="4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Image result for facebook controversy advertising 20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467" y="178525"/>
            <a:ext cx="3310761" cy="220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8078">
            <a:off x="3072026" y="2085650"/>
            <a:ext cx="5905381" cy="218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9186">
            <a:off x="1929222" y="4965596"/>
            <a:ext cx="54197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1075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601" y="1549400"/>
            <a:ext cx="6781800" cy="406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5"/>
          <p:cNvSpPr txBox="1">
            <a:spLocks/>
          </p:cNvSpPr>
          <p:nvPr/>
        </p:nvSpPr>
        <p:spPr>
          <a:xfrm>
            <a:off x="1648039" y="5716588"/>
            <a:ext cx="73152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34950" indent="-2349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7D31"/>
              </a:buClr>
              <a:buSzTx/>
              <a:buNone/>
              <a:tabLst/>
              <a:defRPr/>
            </a:pPr>
            <a:r>
              <a:rPr lang="en-IE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To be salient brands need to be more……remarkable…emotional…useful</a:t>
            </a:r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1413536" y="1109364"/>
            <a:ext cx="772160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34950" indent="-2349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D7D31"/>
              </a:buClr>
              <a:buSzTx/>
              <a:buNone/>
              <a:tabLst/>
              <a:defRPr/>
            </a:pPr>
            <a:r>
              <a:rPr lang="en-IE" b="1" dirty="0">
                <a:solidFill>
                  <a:srgbClr val="85B7C3"/>
                </a:solidFill>
                <a:latin typeface="Century Gothic" panose="020B0502020202020204" pitchFamily="34" charset="0"/>
              </a:rPr>
              <a:t>Brands need to compete with cats, ad blockers and dark social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Digital is Hard to Measure </a:t>
            </a:r>
          </a:p>
        </p:txBody>
      </p:sp>
    </p:spTree>
    <p:extLst>
      <p:ext uri="{BB962C8B-B14F-4D97-AF65-F5344CB8AC3E}">
        <p14:creationId xmlns:p14="http://schemas.microsoft.com/office/powerpoint/2010/main" val="423721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800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768855" y="3505199"/>
            <a:ext cx="1125416" cy="1125416"/>
          </a:xfrm>
          <a:prstGeom prst="ellipse">
            <a:avLst/>
          </a:prstGeom>
          <a:solidFill>
            <a:srgbClr val="85B7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Oval 10"/>
          <p:cNvSpPr/>
          <p:nvPr/>
        </p:nvSpPr>
        <p:spPr>
          <a:xfrm>
            <a:off x="3167806" y="3927229"/>
            <a:ext cx="703385" cy="7033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Oval 11"/>
          <p:cNvSpPr/>
          <p:nvPr/>
        </p:nvSpPr>
        <p:spPr>
          <a:xfrm>
            <a:off x="4425108" y="4278921"/>
            <a:ext cx="351693" cy="3516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Rectangle 2"/>
          <p:cNvSpPr/>
          <p:nvPr/>
        </p:nvSpPr>
        <p:spPr>
          <a:xfrm>
            <a:off x="1995574" y="2247872"/>
            <a:ext cx="67197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IE" b="1" dirty="0">
                <a:solidFill>
                  <a:srgbClr val="85B7C3"/>
                </a:solidFill>
                <a:latin typeface="Century Gothic" panose="020B0502020202020204" pitchFamily="34" charset="0"/>
              </a:rPr>
              <a:t>Paid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703026" y="2611288"/>
            <a:ext cx="12570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impression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you want 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to deliver</a:t>
            </a:r>
          </a:p>
        </p:txBody>
      </p:sp>
      <p:sp>
        <p:nvSpPr>
          <p:cNvPr id="15" name="Oval 14"/>
          <p:cNvSpPr/>
          <p:nvPr/>
        </p:nvSpPr>
        <p:spPr>
          <a:xfrm>
            <a:off x="6459415" y="3505199"/>
            <a:ext cx="1125416" cy="112541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Oval 15"/>
          <p:cNvSpPr/>
          <p:nvPr/>
        </p:nvSpPr>
        <p:spPr>
          <a:xfrm>
            <a:off x="5392615" y="3927229"/>
            <a:ext cx="703385" cy="7033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7" name="Oval 16"/>
          <p:cNvSpPr/>
          <p:nvPr/>
        </p:nvSpPr>
        <p:spPr>
          <a:xfrm>
            <a:off x="7936523" y="3927229"/>
            <a:ext cx="703385" cy="703385"/>
          </a:xfrm>
          <a:prstGeom prst="ellipse">
            <a:avLst/>
          </a:prstGeom>
          <a:solidFill>
            <a:srgbClr val="85B7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8" name="Rectangle 17"/>
          <p:cNvSpPr/>
          <p:nvPr/>
        </p:nvSpPr>
        <p:spPr>
          <a:xfrm>
            <a:off x="3019201" y="2247872"/>
            <a:ext cx="1000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Owned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129808" y="2611288"/>
            <a:ext cx="779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Related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digital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content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117488" y="2247872"/>
            <a:ext cx="966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Earned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220883" y="2611288"/>
            <a:ext cx="760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Maybe 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shared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15622" y="1509318"/>
            <a:ext cx="1407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Old School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337776" y="3235569"/>
            <a:ext cx="0" cy="2315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518538" y="3222625"/>
            <a:ext cx="0" cy="6604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578988" y="3222625"/>
            <a:ext cx="0" cy="10064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127628" y="1292860"/>
            <a:ext cx="0" cy="38506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5162326" y="2247872"/>
            <a:ext cx="1000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Owned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123057" y="2611288"/>
            <a:ext cx="1079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‘Event’ to 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capture 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imagination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5699763" y="3222625"/>
            <a:ext cx="0" cy="6604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6508263" y="2247872"/>
            <a:ext cx="966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Earned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238159" y="2611288"/>
            <a:ext cx="15071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Social and media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response to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event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6989151" y="3235569"/>
            <a:ext cx="0" cy="2315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7885199" y="2247872"/>
            <a:ext cx="67197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IE" b="1" dirty="0">
                <a:solidFill>
                  <a:srgbClr val="85B7C3"/>
                </a:solidFill>
                <a:latin typeface="Century Gothic" panose="020B0502020202020204" pitchFamily="34" charset="0"/>
              </a:rPr>
              <a:t>Paid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506893" y="2611288"/>
            <a:ext cx="14285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Amplifies 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coverage of</a:t>
            </a:r>
            <a:b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</a:br>
            <a:r>
              <a:rPr lang="en-I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the best content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8271513" y="3222625"/>
            <a:ext cx="0" cy="6604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6194127" y="1509318"/>
            <a:ext cx="1508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New School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857755" y="5573043"/>
            <a:ext cx="695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Digital has created the potential for a whole new way of marketing</a:t>
            </a:r>
          </a:p>
          <a:p>
            <a:pPr algn="ctr"/>
            <a:r>
              <a:rPr lang="en-IE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But how do we know it works? And what makes it work?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Digital Creates Potential but How?</a:t>
            </a:r>
          </a:p>
        </p:txBody>
      </p:sp>
    </p:spTree>
    <p:extLst>
      <p:ext uri="{BB962C8B-B14F-4D97-AF65-F5344CB8AC3E}">
        <p14:creationId xmlns:p14="http://schemas.microsoft.com/office/powerpoint/2010/main" val="21448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727739"/>
              </p:ext>
            </p:extLst>
          </p:nvPr>
        </p:nvGraphicFramePr>
        <p:xfrm>
          <a:off x="1718469" y="1428531"/>
          <a:ext cx="6964362" cy="4235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11"/>
          <p:cNvSpPr/>
          <p:nvPr/>
        </p:nvSpPr>
        <p:spPr>
          <a:xfrm>
            <a:off x="1905000" y="1866175"/>
            <a:ext cx="66929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Nearly 1 in 2 the </a:t>
            </a:r>
            <a:r>
              <a:rPr lang="en-IE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Warc</a:t>
            </a:r>
            <a:r>
              <a:rPr lang="en-IE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 100 campaigns led with social…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11330" y="5557443"/>
            <a:ext cx="66929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% of cases using each channel</a:t>
            </a:r>
          </a:p>
        </p:txBody>
      </p:sp>
      <p:sp>
        <p:nvSpPr>
          <p:cNvPr id="2" name="Rectangle 1"/>
          <p:cNvSpPr/>
          <p:nvPr/>
        </p:nvSpPr>
        <p:spPr>
          <a:xfrm>
            <a:off x="4584700" y="5234940"/>
            <a:ext cx="88900" cy="88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Rectangle 14"/>
          <p:cNvSpPr/>
          <p:nvPr/>
        </p:nvSpPr>
        <p:spPr>
          <a:xfrm>
            <a:off x="5746750" y="5234940"/>
            <a:ext cx="88900" cy="88900"/>
          </a:xfrm>
          <a:prstGeom prst="rect">
            <a:avLst/>
          </a:prstGeom>
          <a:solidFill>
            <a:srgbClr val="85B7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Rectangle 15"/>
          <p:cNvSpPr/>
          <p:nvPr/>
        </p:nvSpPr>
        <p:spPr>
          <a:xfrm>
            <a:off x="4653758" y="5117077"/>
            <a:ext cx="5886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2015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811998" y="5117077"/>
            <a:ext cx="5886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E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2016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Lead with Social?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79944" y="1038817"/>
            <a:ext cx="7315200" cy="651760"/>
          </a:xfrm>
        </p:spPr>
        <p:txBody>
          <a:bodyPr/>
          <a:lstStyle/>
          <a:p>
            <a:r>
              <a:rPr lang="en-IE" sz="1600" b="1" dirty="0"/>
              <a:t>Socially-led campaigns are definitely not business as usual but their </a:t>
            </a:r>
            <a:br>
              <a:rPr lang="en-IE" sz="1600" b="1" dirty="0"/>
            </a:br>
            <a:r>
              <a:rPr lang="en-IE" sz="1600" b="1" dirty="0"/>
              <a:t>use is growing</a:t>
            </a:r>
          </a:p>
          <a:p>
            <a:endParaRPr lang="en-IE" sz="1600" b="1" dirty="0"/>
          </a:p>
        </p:txBody>
      </p:sp>
    </p:spTree>
    <p:extLst>
      <p:ext uri="{BB962C8B-B14F-4D97-AF65-F5344CB8AC3E}">
        <p14:creationId xmlns:p14="http://schemas.microsoft.com/office/powerpoint/2010/main" val="586102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6" y="1390720"/>
            <a:ext cx="7448550" cy="390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Doing Digital Wrong can Harm</a:t>
            </a:r>
            <a:br>
              <a:rPr lang="en-IE" dirty="0"/>
            </a:br>
            <a:r>
              <a:rPr lang="en-IE" dirty="0"/>
              <a:t>your Brand </a:t>
            </a:r>
          </a:p>
        </p:txBody>
      </p:sp>
    </p:spTree>
    <p:extLst>
      <p:ext uri="{BB962C8B-B14F-4D97-AF65-F5344CB8AC3E}">
        <p14:creationId xmlns:p14="http://schemas.microsoft.com/office/powerpoint/2010/main" val="423721408"/>
      </p:ext>
    </p:extLst>
  </p:cSld>
  <p:clrMapOvr>
    <a:masterClrMapping/>
  </p:clrMapOvr>
</p:sld>
</file>

<file path=ppt/theme/theme1.xml><?xml version="1.0" encoding="utf-8"?>
<a:theme xmlns:a="http://schemas.openxmlformats.org/drawingml/2006/main" name="2nd Page">
  <a:themeElements>
    <a:clrScheme name="AIMRO">
      <a:dk1>
        <a:sysClr val="windowText" lastClr="000000"/>
      </a:dk1>
      <a:lt1>
        <a:sysClr val="window" lastClr="FFFFFF"/>
      </a:lt1>
      <a:dk2>
        <a:srgbClr val="ED7D31"/>
      </a:dk2>
      <a:lt2>
        <a:srgbClr val="E7E6E6"/>
      </a:lt2>
      <a:accent1>
        <a:srgbClr val="FFC000"/>
      </a:accent1>
      <a:accent2>
        <a:srgbClr val="85B8C2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B 2015">
    <a:dk1>
      <a:srgbClr val="000000"/>
    </a:dk1>
    <a:lt1>
      <a:sysClr val="window" lastClr="FFFFFF"/>
    </a:lt1>
    <a:dk2>
      <a:srgbClr val="A2AD00"/>
    </a:dk2>
    <a:lt2>
      <a:srgbClr val="6A8012"/>
    </a:lt2>
    <a:accent1>
      <a:srgbClr val="2E7DE1"/>
    </a:accent1>
    <a:accent2>
      <a:srgbClr val="17248B"/>
    </a:accent2>
    <a:accent3>
      <a:srgbClr val="F3AE00"/>
    </a:accent3>
    <a:accent4>
      <a:srgbClr val="FF661B"/>
    </a:accent4>
    <a:accent5>
      <a:srgbClr val="AB0032"/>
    </a:accent5>
    <a:accent6>
      <a:srgbClr val="C3C5C8"/>
    </a:accent6>
    <a:hlink>
      <a:srgbClr val="8A8A8D"/>
    </a:hlink>
    <a:folHlink>
      <a:srgbClr val="4B4E53"/>
    </a:folHlink>
  </a:clrScheme>
  <a:fontScheme name="Millward Brown 2015">
    <a:majorFont>
      <a:latin typeface="Georgia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B 2015">
    <a:dk1>
      <a:srgbClr val="000000"/>
    </a:dk1>
    <a:lt1>
      <a:sysClr val="window" lastClr="FFFFFF"/>
    </a:lt1>
    <a:dk2>
      <a:srgbClr val="A2AD00"/>
    </a:dk2>
    <a:lt2>
      <a:srgbClr val="6A8012"/>
    </a:lt2>
    <a:accent1>
      <a:srgbClr val="2E7DE1"/>
    </a:accent1>
    <a:accent2>
      <a:srgbClr val="17248B"/>
    </a:accent2>
    <a:accent3>
      <a:srgbClr val="F3AE00"/>
    </a:accent3>
    <a:accent4>
      <a:srgbClr val="FF661B"/>
    </a:accent4>
    <a:accent5>
      <a:srgbClr val="AB0032"/>
    </a:accent5>
    <a:accent6>
      <a:srgbClr val="C3C5C8"/>
    </a:accent6>
    <a:hlink>
      <a:srgbClr val="8A8A8D"/>
    </a:hlink>
    <a:folHlink>
      <a:srgbClr val="4B4E53"/>
    </a:folHlink>
  </a:clrScheme>
  <a:fontScheme name="Millward Brown 2015">
    <a:majorFont>
      <a:latin typeface="Georgia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1102</TotalTime>
  <Words>451</Words>
  <Application>Microsoft Office PowerPoint</Application>
  <PresentationFormat>On-screen Show (4:3)</PresentationFormat>
  <Paragraphs>101</Paragraphs>
  <Slides>18</Slides>
  <Notes>13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Century Gothic</vt:lpstr>
      <vt:lpstr>Georgia</vt:lpstr>
      <vt:lpstr>Latha</vt:lpstr>
      <vt:lpstr>Lato</vt:lpstr>
      <vt:lpstr>2nd Page</vt:lpstr>
      <vt:lpstr>Custom Design</vt:lpstr>
      <vt:lpstr>PowerPoint Presentation</vt:lpstr>
      <vt:lpstr>Two Sides of the Coin</vt:lpstr>
      <vt:lpstr>Digital is growing but….</vt:lpstr>
      <vt:lpstr>Should we spend 26% of our research budget to understand our digital effectiveness?</vt:lpstr>
      <vt:lpstr>PowerPoint Presentation</vt:lpstr>
      <vt:lpstr>Digital is Hard to Measure </vt:lpstr>
      <vt:lpstr>Digital Creates Potential but How?</vt:lpstr>
      <vt:lpstr>Lead with Social?</vt:lpstr>
      <vt:lpstr>Doing Digital Wrong can Harm your Brand </vt:lpstr>
      <vt:lpstr>Three Things </vt:lpstr>
      <vt:lpstr>How to Ensure it Works!</vt:lpstr>
      <vt:lpstr>Context is Everything</vt:lpstr>
      <vt:lpstr>Start with Creative Response to  Consumer Issue </vt:lpstr>
      <vt:lpstr>PowerPoint Presentation</vt:lpstr>
      <vt:lpstr>Research can Help How?</vt:lpstr>
      <vt:lpstr>Research can Help How?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Marie Hobbs</dc:creator>
  <cp:lastModifiedBy>Gerard O'Neill</cp:lastModifiedBy>
  <cp:revision>98</cp:revision>
  <dcterms:created xsi:type="dcterms:W3CDTF">2016-09-29T14:25:21Z</dcterms:created>
  <dcterms:modified xsi:type="dcterms:W3CDTF">2016-10-18T12:43:14Z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86959908</vt:lpwstr>
  </property>
  <property fmtid="{D5CDD505-2E9C-101B-9397-08002B2CF9AE}" pid="3" name="NXPowerLiteSettings">
    <vt:lpwstr>F900052003A000</vt:lpwstr>
  </property>
  <property fmtid="{D5CDD505-2E9C-101B-9397-08002B2CF9AE}" pid="4" name="NXPowerLiteVersion">
    <vt:lpwstr>D5.1.2</vt:lpwstr>
  </property>
</Properties>
</file>