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78" r:id="rId2"/>
  </p:sldMasterIdLst>
  <p:notesMasterIdLst>
    <p:notesMasterId r:id="rId12"/>
  </p:notesMasterIdLst>
  <p:handoutMasterIdLst>
    <p:handoutMasterId r:id="rId13"/>
  </p:handoutMasterIdLst>
  <p:sldIdLst>
    <p:sldId id="566" r:id="rId3"/>
    <p:sldId id="580" r:id="rId4"/>
    <p:sldId id="579" r:id="rId5"/>
    <p:sldId id="577" r:id="rId6"/>
    <p:sldId id="572" r:id="rId7"/>
    <p:sldId id="573" r:id="rId8"/>
    <p:sldId id="574" r:id="rId9"/>
    <p:sldId id="576" r:id="rId10"/>
    <p:sldId id="578" r:id="rId11"/>
  </p:sldIdLst>
  <p:sldSz cx="9144000" cy="6858000" type="screen4x3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8" userDrawn="1">
          <p15:clr>
            <a:srgbClr val="A4A3A4"/>
          </p15:clr>
        </p15:guide>
        <p15:guide id="2" pos="431">
          <p15:clr>
            <a:srgbClr val="A4A3A4"/>
          </p15:clr>
        </p15:guide>
        <p15:guide id="3" pos="5420">
          <p15:clr>
            <a:srgbClr val="A4A3A4"/>
          </p15:clr>
        </p15:guide>
        <p15:guide id="4" orient="horz" pos="1842">
          <p15:clr>
            <a:srgbClr val="A4A3A4"/>
          </p15:clr>
        </p15:guide>
        <p15:guide id="5" orient="horz" pos="2568" userDrawn="1">
          <p15:clr>
            <a:srgbClr val="A4A3A4"/>
          </p15:clr>
        </p15:guide>
        <p15:guide id="6" pos="2064">
          <p15:clr>
            <a:srgbClr val="A4A3A4"/>
          </p15:clr>
        </p15:guide>
        <p15:guide id="7" pos="3742" userDrawn="1">
          <p15:clr>
            <a:srgbClr val="A4A3A4"/>
          </p15:clr>
        </p15:guide>
        <p15:guide id="8" orient="horz" pos="2999" userDrawn="1">
          <p15:clr>
            <a:srgbClr val="A4A3A4"/>
          </p15:clr>
        </p15:guide>
        <p15:guide id="9" orient="horz" pos="709">
          <p15:clr>
            <a:srgbClr val="A4A3A4"/>
          </p15:clr>
        </p15:guide>
        <p15:guide id="10" orient="horz" pos="14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an Davis" initials="" lastIdx="8" clrIdx="0"/>
  <p:cmAuthor id="1" name="Alan Davis" initials="AD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A77F"/>
    <a:srgbClr val="F29E16"/>
    <a:srgbClr val="D60049"/>
    <a:srgbClr val="F19E16"/>
    <a:srgbClr val="0093CA"/>
    <a:srgbClr val="B9D139"/>
    <a:srgbClr val="35D346"/>
    <a:srgbClr val="E45E2C"/>
    <a:srgbClr val="00A0AF"/>
    <a:srgbClr val="852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2" autoAdjust="0"/>
    <p:restoredTop sz="83433" autoAdjust="0"/>
  </p:normalViewPr>
  <p:slideViewPr>
    <p:cSldViewPr snapToGrid="0">
      <p:cViewPr varScale="1">
        <p:scale>
          <a:sx n="90" d="100"/>
          <a:sy n="90" d="100"/>
        </p:scale>
        <p:origin x="1482" y="84"/>
      </p:cViewPr>
      <p:guideLst>
        <p:guide orient="horz" pos="4178"/>
        <p:guide pos="431"/>
        <p:guide pos="5420"/>
        <p:guide orient="horz" pos="1842"/>
        <p:guide orient="horz" pos="2568"/>
        <p:guide pos="2064"/>
        <p:guide pos="3742"/>
        <p:guide orient="horz" pos="2999"/>
        <p:guide orient="horz" pos="709"/>
        <p:guide orient="horz" pos="14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28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672719595556961E-2"/>
          <c:y val="4.6376261196945739E-2"/>
          <c:w val="0.95452001688977473"/>
          <c:h val="0.927123018119085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FA77F"/>
            </a:solidFill>
            <a:ln w="0"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 w="0"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 w="0"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Sheet1!$B$2:$B$4</c:f>
              <c:numCache>
                <c:formatCode>0\%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FA77F"/>
            </a:solidFill>
            <a:ln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471571360"/>
        <c:axId val="471570576"/>
      </c:barChart>
      <c:catAx>
        <c:axId val="471571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1570576"/>
        <c:crosses val="autoZero"/>
        <c:auto val="1"/>
        <c:lblAlgn val="ctr"/>
        <c:lblOffset val="100"/>
        <c:noMultiLvlLbl val="0"/>
      </c:catAx>
      <c:valAx>
        <c:axId val="471570576"/>
        <c:scaling>
          <c:orientation val="minMax"/>
        </c:scaling>
        <c:delete val="1"/>
        <c:axPos val="b"/>
        <c:numFmt formatCode="0\%" sourceLinked="1"/>
        <c:majorTickMark val="none"/>
        <c:minorTickMark val="none"/>
        <c:tickLblPos val="nextTo"/>
        <c:crossAx val="471571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672719595556961E-2"/>
          <c:y val="4.6376261196945739E-2"/>
          <c:w val="0.95452001688977473"/>
          <c:h val="0.927123018119085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FA77F"/>
            </a:solidFill>
            <a:ln w="0"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 w="0"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 w="0"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Sheet1!$B$2:$B$4</c:f>
              <c:numCache>
                <c:formatCode>0\%</c:formatCode>
                <c:ptCount val="3"/>
                <c:pt idx="0">
                  <c:v>25</c:v>
                </c:pt>
                <c:pt idx="1">
                  <c:v>34</c:v>
                </c:pt>
                <c:pt idx="2">
                  <c:v>41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FA77F"/>
            </a:solidFill>
            <a:ln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471573712"/>
        <c:axId val="471578808"/>
      </c:barChart>
      <c:catAx>
        <c:axId val="471573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1578808"/>
        <c:crosses val="autoZero"/>
        <c:auto val="1"/>
        <c:lblAlgn val="ctr"/>
        <c:lblOffset val="100"/>
        <c:noMultiLvlLbl val="0"/>
      </c:catAx>
      <c:valAx>
        <c:axId val="471578808"/>
        <c:scaling>
          <c:orientation val="minMax"/>
        </c:scaling>
        <c:delete val="1"/>
        <c:axPos val="b"/>
        <c:numFmt formatCode="0\%" sourceLinked="1"/>
        <c:majorTickMark val="none"/>
        <c:minorTickMark val="none"/>
        <c:tickLblPos val="nextTo"/>
        <c:crossAx val="47157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47998311022531E-2"/>
          <c:y val="5.8602986293140411E-2"/>
          <c:w val="0.95452001688977473"/>
          <c:h val="0.927123018119085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FA77F"/>
            </a:solidFill>
            <a:ln w="0"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 w="0"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 w="0"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Sheet1!$B$2:$B$4</c:f>
              <c:numCache>
                <c:formatCode>0\%</c:formatCode>
                <c:ptCount val="3"/>
                <c:pt idx="0">
                  <c:v>36</c:v>
                </c:pt>
                <c:pt idx="1">
                  <c:v>28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FA77F"/>
            </a:solidFill>
            <a:ln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471576848"/>
        <c:axId val="471577240"/>
      </c:barChart>
      <c:catAx>
        <c:axId val="471576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1577240"/>
        <c:crosses val="autoZero"/>
        <c:auto val="1"/>
        <c:lblAlgn val="ctr"/>
        <c:lblOffset val="100"/>
        <c:noMultiLvlLbl val="0"/>
      </c:catAx>
      <c:valAx>
        <c:axId val="471577240"/>
        <c:scaling>
          <c:orientation val="minMax"/>
        </c:scaling>
        <c:delete val="1"/>
        <c:axPos val="b"/>
        <c:numFmt formatCode="0\%" sourceLinked="1"/>
        <c:majorTickMark val="none"/>
        <c:minorTickMark val="none"/>
        <c:tickLblPos val="nextTo"/>
        <c:crossAx val="471576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rgbClr val="2FA77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61</c:v>
                </c:pt>
                <c:pt idx="1">
                  <c:v>23</c:v>
                </c:pt>
                <c:pt idx="2">
                  <c:v>16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47998311022531E-2"/>
          <c:y val="5.8602986293140411E-2"/>
          <c:w val="0.95452001688977473"/>
          <c:h val="0.927123018119085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FA77F"/>
            </a:solidFill>
            <a:ln w="0"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 w="0"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 w="0"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Sheet1!$B$2:$B$4</c:f>
              <c:numCache>
                <c:formatCode>0\%</c:formatCode>
                <c:ptCount val="3"/>
                <c:pt idx="0">
                  <c:v>42</c:v>
                </c:pt>
                <c:pt idx="1">
                  <c:v>34</c:v>
                </c:pt>
                <c:pt idx="2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FA77F"/>
            </a:solidFill>
            <a:ln>
              <a:noFill/>
            </a:ln>
            <a:effectLst>
              <a:softEdge rad="12700"/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D60049"/>
              </a:solidFill>
              <a:ln>
                <a:noFill/>
              </a:ln>
              <a:effectLst>
                <a:softEdge rad="12700"/>
              </a:effectLst>
            </c:spPr>
          </c:dPt>
          <c:dPt>
            <c:idx val="1"/>
            <c:invertIfNegative val="0"/>
            <c:bubble3D val="0"/>
            <c:spPr>
              <a:solidFill>
                <a:srgbClr val="F19E16"/>
              </a:solidFill>
              <a:ln>
                <a:noFill/>
              </a:ln>
              <a:effectLst>
                <a:softEdge rad="12700"/>
              </a:effectLst>
            </c:spPr>
          </c:dPt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D60049"/>
            </a:solid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Category 3</c:v>
                </c:pt>
                <c:pt idx="1">
                  <c:v>Category 2</c:v>
                </c:pt>
                <c:pt idx="2">
                  <c:v>Category 1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471571752"/>
        <c:axId val="471581552"/>
      </c:barChart>
      <c:catAx>
        <c:axId val="4715717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1581552"/>
        <c:crosses val="autoZero"/>
        <c:auto val="1"/>
        <c:lblAlgn val="ctr"/>
        <c:lblOffset val="100"/>
        <c:noMultiLvlLbl val="0"/>
      </c:catAx>
      <c:valAx>
        <c:axId val="471581552"/>
        <c:scaling>
          <c:orientation val="minMax"/>
        </c:scaling>
        <c:delete val="1"/>
        <c:axPos val="b"/>
        <c:numFmt formatCode="0\%" sourceLinked="1"/>
        <c:majorTickMark val="none"/>
        <c:minorTickMark val="none"/>
        <c:tickLblPos val="nextTo"/>
        <c:crossAx val="471571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5D0426-EE0D-4CF6-9CA0-BD45E3C26888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IE"/>
        </a:p>
      </dgm:t>
    </dgm:pt>
    <dgm:pt modelId="{EECED8BD-1AD3-4417-9F39-44C1C229F107}">
      <dgm:prSet phldrT="[Text]"/>
      <dgm:spPr/>
      <dgm:t>
        <a:bodyPr/>
        <a:lstStyle/>
        <a:p>
          <a:r>
            <a:rPr lang="en-IE" dirty="0" smtClean="0"/>
            <a:t>Improve product and services </a:t>
          </a:r>
          <a:endParaRPr lang="en-IE" dirty="0"/>
        </a:p>
      </dgm:t>
    </dgm:pt>
    <dgm:pt modelId="{C978B144-A3D2-40F6-9FAA-895A744A0C03}" type="parTrans" cxnId="{5EC480A5-2A8F-4273-88A6-5DBCFB11A721}">
      <dgm:prSet/>
      <dgm:spPr/>
      <dgm:t>
        <a:bodyPr/>
        <a:lstStyle/>
        <a:p>
          <a:endParaRPr lang="en-IE"/>
        </a:p>
      </dgm:t>
    </dgm:pt>
    <dgm:pt modelId="{CA9FA600-BD13-44EB-885A-043F523FC08D}" type="sibTrans" cxnId="{5EC480A5-2A8F-4273-88A6-5DBCFB11A721}">
      <dgm:prSet/>
      <dgm:spPr/>
      <dgm:t>
        <a:bodyPr/>
        <a:lstStyle/>
        <a:p>
          <a:endParaRPr lang="en-IE"/>
        </a:p>
      </dgm:t>
    </dgm:pt>
    <dgm:pt modelId="{B6EF78D8-BD94-4656-9692-E7604F3DC6E3}">
      <dgm:prSet phldrT="[Text]"/>
      <dgm:spPr/>
      <dgm:t>
        <a:bodyPr/>
        <a:lstStyle/>
        <a:p>
          <a:r>
            <a:rPr lang="en-IE" dirty="0" smtClean="0"/>
            <a:t>Communicate</a:t>
          </a:r>
          <a:r>
            <a:rPr lang="en-IE" baseline="0" dirty="0" smtClean="0"/>
            <a:t> </a:t>
          </a:r>
          <a:endParaRPr lang="en-IE" dirty="0"/>
        </a:p>
      </dgm:t>
    </dgm:pt>
    <dgm:pt modelId="{79CD7CD7-072B-438F-98FB-FF11D9F0AE3E}" type="parTrans" cxnId="{62594AD6-621B-440B-8B25-375F9A1160C9}">
      <dgm:prSet/>
      <dgm:spPr/>
      <dgm:t>
        <a:bodyPr/>
        <a:lstStyle/>
        <a:p>
          <a:endParaRPr lang="en-IE"/>
        </a:p>
      </dgm:t>
    </dgm:pt>
    <dgm:pt modelId="{111095FB-0CC1-4CC4-A97B-619DAA5F467A}" type="sibTrans" cxnId="{62594AD6-621B-440B-8B25-375F9A1160C9}">
      <dgm:prSet/>
      <dgm:spPr/>
      <dgm:t>
        <a:bodyPr/>
        <a:lstStyle/>
        <a:p>
          <a:endParaRPr lang="en-IE"/>
        </a:p>
      </dgm:t>
    </dgm:pt>
    <dgm:pt modelId="{83353D66-A30D-499E-B9BD-84F2A11D8088}" type="pres">
      <dgm:prSet presAssocID="{5D5D0426-EE0D-4CF6-9CA0-BD45E3C26888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IE"/>
        </a:p>
      </dgm:t>
    </dgm:pt>
    <dgm:pt modelId="{E4ED75E9-505E-49B9-8044-896926F9F189}" type="pres">
      <dgm:prSet presAssocID="{EECED8BD-1AD3-4417-9F39-44C1C229F107}" presName="Accent1" presStyleCnt="0"/>
      <dgm:spPr/>
    </dgm:pt>
    <dgm:pt modelId="{9A96EA94-3102-4EE2-BED8-53FD7035C8C6}" type="pres">
      <dgm:prSet presAssocID="{EECED8BD-1AD3-4417-9F39-44C1C229F107}" presName="Accent" presStyleLbl="node1" presStyleIdx="0" presStyleCnt="2"/>
      <dgm:spPr/>
    </dgm:pt>
    <dgm:pt modelId="{ABC90329-492C-4DED-8FEC-A633B868995A}" type="pres">
      <dgm:prSet presAssocID="{EECED8BD-1AD3-4417-9F39-44C1C229F107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BBA28C2-AE2F-46AA-A19B-9B965A691E40}" type="pres">
      <dgm:prSet presAssocID="{B6EF78D8-BD94-4656-9692-E7604F3DC6E3}" presName="Accent2" presStyleCnt="0"/>
      <dgm:spPr/>
    </dgm:pt>
    <dgm:pt modelId="{8C479DB8-8C7E-421B-B31F-DE30ED7CA194}" type="pres">
      <dgm:prSet presAssocID="{B6EF78D8-BD94-4656-9692-E7604F3DC6E3}" presName="Accent" presStyleLbl="node1" presStyleIdx="1" presStyleCnt="2"/>
      <dgm:spPr/>
    </dgm:pt>
    <dgm:pt modelId="{E2E8E503-DE28-4C8B-BC8E-201213111A7C}" type="pres">
      <dgm:prSet presAssocID="{B6EF78D8-BD94-4656-9692-E7604F3DC6E3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43B08D4A-DBDB-433E-95F9-275BE6520780}" type="presOf" srcId="{5D5D0426-EE0D-4CF6-9CA0-BD45E3C26888}" destId="{83353D66-A30D-499E-B9BD-84F2A11D8088}" srcOrd="0" destOrd="0" presId="urn:microsoft.com/office/officeart/2009/layout/CircleArrowProcess"/>
    <dgm:cxn modelId="{5EC480A5-2A8F-4273-88A6-5DBCFB11A721}" srcId="{5D5D0426-EE0D-4CF6-9CA0-BD45E3C26888}" destId="{EECED8BD-1AD3-4417-9F39-44C1C229F107}" srcOrd="0" destOrd="0" parTransId="{C978B144-A3D2-40F6-9FAA-895A744A0C03}" sibTransId="{CA9FA600-BD13-44EB-885A-043F523FC08D}"/>
    <dgm:cxn modelId="{62594AD6-621B-440B-8B25-375F9A1160C9}" srcId="{5D5D0426-EE0D-4CF6-9CA0-BD45E3C26888}" destId="{B6EF78D8-BD94-4656-9692-E7604F3DC6E3}" srcOrd="1" destOrd="0" parTransId="{79CD7CD7-072B-438F-98FB-FF11D9F0AE3E}" sibTransId="{111095FB-0CC1-4CC4-A97B-619DAA5F467A}"/>
    <dgm:cxn modelId="{77F2FBBE-C972-4A1E-AA2C-CA07709B15E7}" type="presOf" srcId="{B6EF78D8-BD94-4656-9692-E7604F3DC6E3}" destId="{E2E8E503-DE28-4C8B-BC8E-201213111A7C}" srcOrd="0" destOrd="0" presId="urn:microsoft.com/office/officeart/2009/layout/CircleArrowProcess"/>
    <dgm:cxn modelId="{5D4B4011-0D88-435D-9CFB-FA480B4B3B9F}" type="presOf" srcId="{EECED8BD-1AD3-4417-9F39-44C1C229F107}" destId="{ABC90329-492C-4DED-8FEC-A633B868995A}" srcOrd="0" destOrd="0" presId="urn:microsoft.com/office/officeart/2009/layout/CircleArrowProcess"/>
    <dgm:cxn modelId="{F5238068-EE5A-422F-B19F-D15340DB03DB}" type="presParOf" srcId="{83353D66-A30D-499E-B9BD-84F2A11D8088}" destId="{E4ED75E9-505E-49B9-8044-896926F9F189}" srcOrd="0" destOrd="0" presId="urn:microsoft.com/office/officeart/2009/layout/CircleArrowProcess"/>
    <dgm:cxn modelId="{D1569F3C-A12A-4028-896A-AA670F2E48A2}" type="presParOf" srcId="{E4ED75E9-505E-49B9-8044-896926F9F189}" destId="{9A96EA94-3102-4EE2-BED8-53FD7035C8C6}" srcOrd="0" destOrd="0" presId="urn:microsoft.com/office/officeart/2009/layout/CircleArrowProcess"/>
    <dgm:cxn modelId="{93ABCCE8-CE88-4D7B-8ADD-BEF791C417E9}" type="presParOf" srcId="{83353D66-A30D-499E-B9BD-84F2A11D8088}" destId="{ABC90329-492C-4DED-8FEC-A633B868995A}" srcOrd="1" destOrd="0" presId="urn:microsoft.com/office/officeart/2009/layout/CircleArrowProcess"/>
    <dgm:cxn modelId="{18497FC0-1C5C-43F7-BCA3-EF1C926D40C5}" type="presParOf" srcId="{83353D66-A30D-499E-B9BD-84F2A11D8088}" destId="{6BBA28C2-AE2F-46AA-A19B-9B965A691E40}" srcOrd="2" destOrd="0" presId="urn:microsoft.com/office/officeart/2009/layout/CircleArrowProcess"/>
    <dgm:cxn modelId="{3A92BDD3-0EF6-4446-9CB0-D2B0B6DA1247}" type="presParOf" srcId="{6BBA28C2-AE2F-46AA-A19B-9B965A691E40}" destId="{8C479DB8-8C7E-421B-B31F-DE30ED7CA194}" srcOrd="0" destOrd="0" presId="urn:microsoft.com/office/officeart/2009/layout/CircleArrowProcess"/>
    <dgm:cxn modelId="{D01E917F-E475-42F1-BB9C-CE8D8C64A79F}" type="presParOf" srcId="{83353D66-A30D-499E-B9BD-84F2A11D8088}" destId="{E2E8E503-DE28-4C8B-BC8E-201213111A7C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0.57475</cdr:x>
      <cdr:y>0.4437</cdr:y>
    </cdr:from>
    <cdr:to>
      <cdr:x>0.96345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2062" y="82185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IE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930ED-F26D-894C-BFFE-C563B6264470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58925-5DA4-9E4D-AB8B-9C5C351592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747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4A3535-CDB1-476D-A4F8-2EFD78BE48A6}" type="datetimeFigureOut">
              <a:rPr lang="en-IE"/>
              <a:pPr>
                <a:defRPr/>
              </a:pPr>
              <a:t>12/10/2016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7D8ACB-3536-42A8-A31B-7D3718EFEA75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843990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1014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16211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22872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84334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2809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68761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2425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1713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7D8ACB-3536-42A8-A31B-7D3718EFEA75}" type="slidenum">
              <a:rPr lang="en-IE" smtClean="0"/>
              <a:pPr>
                <a:defRPr/>
              </a:pPr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24110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395996" y="1266825"/>
            <a:ext cx="8348473" cy="4882149"/>
          </a:xfrm>
          <a:ln>
            <a:noFill/>
          </a:ln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85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(Imag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404691" y="1162049"/>
            <a:ext cx="4313583" cy="2581276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3600" b="1" i="0">
                <a:solidFill>
                  <a:schemeClr val="bg1"/>
                </a:solidFill>
              </a:defRPr>
            </a:lvl1pPr>
            <a:lvl2pPr marL="157786" indent="0">
              <a:lnSpc>
                <a:spcPct val="80000"/>
              </a:lnSpc>
              <a:spcAft>
                <a:spcPts val="0"/>
              </a:spcAft>
              <a:buNone/>
              <a:defRPr sz="3600" i="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3600" i="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3600" i="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3600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453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Picture (1co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95997" y="1428751"/>
            <a:ext cx="8348472" cy="47244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857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700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681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376863" y="665163"/>
            <a:ext cx="2395537" cy="1481137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376863" y="3849187"/>
            <a:ext cx="3371136" cy="118001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87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Bullets (1co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95998" y="1428751"/>
            <a:ext cx="8352001" cy="4724400"/>
          </a:xfrm>
        </p:spPr>
        <p:txBody>
          <a:bodyPr/>
          <a:lstStyle>
            <a:lvl1pPr>
              <a:lnSpc>
                <a:spcPct val="80000"/>
              </a:lnSpc>
              <a:spcAft>
                <a:spcPts val="450"/>
              </a:spcAft>
              <a:defRPr/>
            </a:lvl1pPr>
            <a:lvl2pPr>
              <a:lnSpc>
                <a:spcPct val="80000"/>
              </a:lnSpc>
              <a:spcAft>
                <a:spcPts val="450"/>
              </a:spcAft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52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Bullets (2co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95998" y="1428751"/>
            <a:ext cx="406908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75389" y="1428751"/>
            <a:ext cx="406908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986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&amp; Bullets (3co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95998" y="1428751"/>
            <a:ext cx="2688975" cy="47244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3225746" y="1428751"/>
            <a:ext cx="2688975" cy="47244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6055494" y="1428751"/>
            <a:ext cx="2688975" cy="47244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503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Bullets &amp; Picture (2co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95998" y="1428751"/>
            <a:ext cx="406908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675389" y="1428751"/>
            <a:ext cx="4069080" cy="47244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4757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255784" y="1657350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255784" y="2667001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461731" y="1657350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461731" y="2667001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667678" y="1657350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67678" y="2667001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5873625" y="1657350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5873625" y="2667001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2255784" y="3124778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2255784" y="4134429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3461731" y="3124778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3461731" y="4134429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4667678" y="3124778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4667678" y="4134429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5873625" y="3124778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2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5873625" y="4134429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2255784" y="4592207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29"/>
          </p:nvPr>
        </p:nvSpPr>
        <p:spPr>
          <a:xfrm>
            <a:off x="2255784" y="5601858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3461731" y="4592207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3461731" y="5601858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32"/>
          </p:nvPr>
        </p:nvSpPr>
        <p:spPr>
          <a:xfrm>
            <a:off x="4667678" y="4592207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33"/>
          </p:nvPr>
        </p:nvSpPr>
        <p:spPr>
          <a:xfrm>
            <a:off x="4667678" y="5601858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9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5873625" y="4592207"/>
            <a:ext cx="1005840" cy="10096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5"/>
          </p:nvPr>
        </p:nvSpPr>
        <p:spPr>
          <a:xfrm>
            <a:off x="5873625" y="5601858"/>
            <a:ext cx="1005840" cy="340150"/>
          </a:xfrm>
          <a:solidFill>
            <a:schemeClr val="tx2"/>
          </a:solidFill>
        </p:spPr>
        <p:txBody>
          <a:bodyPr lIns="45720" tIns="45720" rIns="45720" bIns="45720"/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Aft>
                <a:spcPts val="0"/>
              </a:spcAft>
              <a:buNone/>
              <a:defRPr sz="80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9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50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exper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95999" y="2819399"/>
            <a:ext cx="3737852" cy="3333751"/>
          </a:xfrm>
        </p:spPr>
        <p:txBody>
          <a:bodyPr/>
          <a:lstStyle>
            <a:lvl1pPr marL="0" indent="0">
              <a:lnSpc>
                <a:spcPct val="80000"/>
              </a:lnSpc>
              <a:spcAft>
                <a:spcPts val="300"/>
              </a:spcAft>
              <a:buNone/>
              <a:defRPr sz="1000">
                <a:solidFill>
                  <a:schemeClr val="bg2">
                    <a:lumMod val="50000"/>
                  </a:schemeClr>
                </a:solidFill>
              </a:defRPr>
            </a:lvl1pPr>
            <a:lvl2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2pPr>
            <a:lvl3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3pPr>
            <a:lvl4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4pPr>
            <a:lvl5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95997" y="1266825"/>
            <a:ext cx="834847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95288" y="1552575"/>
            <a:ext cx="1097280" cy="109728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589575" y="1552575"/>
            <a:ext cx="2544275" cy="1096963"/>
          </a:xfrm>
        </p:spPr>
        <p:txBody>
          <a:bodyPr anchor="b"/>
          <a:lstStyle>
            <a:lvl1pPr marL="0" indent="0">
              <a:lnSpc>
                <a:spcPct val="80000"/>
              </a:lnSpc>
              <a:spcAft>
                <a:spcPts val="350"/>
              </a:spcAft>
              <a:buNone/>
              <a:defRPr sz="1400" b="1">
                <a:solidFill>
                  <a:schemeClr val="tx1"/>
                </a:solidFill>
              </a:defRPr>
            </a:lvl1pPr>
            <a:lvl2pPr marL="0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0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473359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631146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537061" y="1552575"/>
            <a:ext cx="1097280" cy="109728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731348" y="1552575"/>
            <a:ext cx="2544275" cy="1096963"/>
          </a:xfrm>
        </p:spPr>
        <p:txBody>
          <a:bodyPr anchor="b"/>
          <a:lstStyle>
            <a:lvl1pPr marL="0" indent="0">
              <a:lnSpc>
                <a:spcPct val="80000"/>
              </a:lnSpc>
              <a:spcAft>
                <a:spcPts val="350"/>
              </a:spcAft>
              <a:buNone/>
              <a:defRPr sz="1400" b="1">
                <a:solidFill>
                  <a:schemeClr val="tx1"/>
                </a:solidFill>
              </a:defRPr>
            </a:lvl1pPr>
            <a:lvl2pPr marL="0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0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473359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631146" indent="0">
              <a:lnSpc>
                <a:spcPct val="80000"/>
              </a:lnSpc>
              <a:spcAft>
                <a:spcPts val="350"/>
              </a:spcAft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8"/>
          </p:nvPr>
        </p:nvSpPr>
        <p:spPr>
          <a:xfrm>
            <a:off x="4537771" y="2819398"/>
            <a:ext cx="3737852" cy="3333751"/>
          </a:xfrm>
        </p:spPr>
        <p:txBody>
          <a:bodyPr/>
          <a:lstStyle>
            <a:lvl1pPr marL="0" indent="0">
              <a:lnSpc>
                <a:spcPct val="80000"/>
              </a:lnSpc>
              <a:spcAft>
                <a:spcPts val="300"/>
              </a:spcAft>
              <a:buNone/>
              <a:defRPr sz="1000">
                <a:solidFill>
                  <a:schemeClr val="bg2">
                    <a:lumMod val="50000"/>
                  </a:schemeClr>
                </a:solidFill>
              </a:defRPr>
            </a:lvl1pPr>
            <a:lvl2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2pPr>
            <a:lvl3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3pPr>
            <a:lvl4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4pPr>
            <a:lvl5pPr>
              <a:lnSpc>
                <a:spcPct val="80000"/>
              </a:lnSpc>
              <a:spcAft>
                <a:spcPts val="300"/>
              </a:spcAft>
              <a:defRPr sz="10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983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-10912" y="0"/>
            <a:ext cx="4230487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800600" y="733425"/>
            <a:ext cx="3947400" cy="4733925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80000"/>
              </a:lnSpc>
              <a:spcAft>
                <a:spcPts val="900"/>
              </a:spcAft>
              <a:buNone/>
              <a:defRPr sz="3000" i="1">
                <a:solidFill>
                  <a:schemeClr val="bg1"/>
                </a:solidFill>
              </a:defRPr>
            </a:lvl1pPr>
            <a:lvl2pPr marL="157786" indent="0">
              <a:lnSpc>
                <a:spcPct val="80000"/>
              </a:lnSpc>
              <a:spcAft>
                <a:spcPts val="0"/>
              </a:spcAft>
              <a:buNone/>
              <a:defRPr sz="3000" i="1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3000" i="1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3000" i="1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30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4467225" y="5505450"/>
            <a:ext cx="4309350" cy="5048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4007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2000" b="0" kern="120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dirty="0" smtClean="0">
                <a:solidFill>
                  <a:schemeClr val="bg1">
                    <a:alpha val="25000"/>
                  </a:schemeClr>
                </a:solidFill>
              </a:rPr>
              <a:t>”</a:t>
            </a:r>
            <a:endParaRPr lang="en-GB" dirty="0">
              <a:solidFill>
                <a:schemeClr val="bg1">
                  <a:alpha val="25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467225" y="228600"/>
            <a:ext cx="4309350" cy="5048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4007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2000" b="0" kern="120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ga-IE" dirty="0" smtClean="0">
                <a:solidFill>
                  <a:schemeClr val="bg1">
                    <a:alpha val="25000"/>
                  </a:schemeClr>
                </a:solidFill>
              </a:rPr>
              <a:t>“</a:t>
            </a:r>
            <a:endParaRPr lang="en-GB" dirty="0">
              <a:solidFill>
                <a:schemeClr val="bg1">
                  <a:alpha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8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404691" y="1162049"/>
            <a:ext cx="4313583" cy="2581276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80000"/>
              </a:lnSpc>
              <a:spcAft>
                <a:spcPts val="0"/>
              </a:spcAft>
              <a:buNone/>
              <a:defRPr sz="9600" b="1" i="0">
                <a:solidFill>
                  <a:schemeClr val="bg1"/>
                </a:solidFill>
              </a:defRPr>
            </a:lvl1pPr>
            <a:lvl2pPr marL="157786" indent="0">
              <a:lnSpc>
                <a:spcPct val="80000"/>
              </a:lnSpc>
              <a:spcAft>
                <a:spcPts val="0"/>
              </a:spcAft>
              <a:buNone/>
              <a:defRPr sz="3000" i="0">
                <a:solidFill>
                  <a:schemeClr val="bg1"/>
                </a:solidFill>
              </a:defRPr>
            </a:lvl2pPr>
            <a:lvl3pPr marL="315572" indent="0">
              <a:lnSpc>
                <a:spcPct val="80000"/>
              </a:lnSpc>
              <a:spcAft>
                <a:spcPts val="0"/>
              </a:spcAft>
              <a:buNone/>
              <a:defRPr sz="3000" i="0">
                <a:solidFill>
                  <a:schemeClr val="bg1"/>
                </a:solidFill>
              </a:defRPr>
            </a:lvl3pPr>
            <a:lvl4pPr marL="473359" indent="0">
              <a:lnSpc>
                <a:spcPct val="80000"/>
              </a:lnSpc>
              <a:spcAft>
                <a:spcPts val="0"/>
              </a:spcAft>
              <a:buNone/>
              <a:defRPr sz="3000" i="0">
                <a:solidFill>
                  <a:schemeClr val="bg1"/>
                </a:solidFill>
              </a:defRPr>
            </a:lvl4pPr>
            <a:lvl5pPr marL="631146" indent="0">
              <a:lnSpc>
                <a:spcPct val="80000"/>
              </a:lnSpc>
              <a:spcAft>
                <a:spcPts val="0"/>
              </a:spcAft>
              <a:buNone/>
              <a:defRPr sz="3000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311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6000" y="360000"/>
            <a:ext cx="8352000" cy="8280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99" y="1484784"/>
            <a:ext cx="8352000" cy="4565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5010" y="6332532"/>
            <a:ext cx="6854207" cy="24688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1" i="0">
                <a:solidFill>
                  <a:schemeClr val="tx2"/>
                </a:solidFill>
              </a:defRPr>
            </a:lvl1pPr>
          </a:lstStyle>
          <a:p>
            <a:r>
              <a:rPr lang="en-IE" b="0" smtClean="0"/>
              <a:t>W5 | Employee engagement research </a:t>
            </a:r>
            <a:endParaRPr lang="en-GB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5999" y="6332531"/>
            <a:ext cx="260949" cy="24688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974125B-44F7-4AA7-AEC7-0067868E7F22}" type="slidenum">
              <a:rPr lang="en-IE" smtClean="0"/>
              <a:pPr>
                <a:defRPr/>
              </a:pPr>
              <a:t>‹#›</a:t>
            </a:fld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7645280" y="6332532"/>
            <a:ext cx="1054920" cy="24688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r"/>
            <a:r>
              <a:rPr lang="en-US" sz="900" dirty="0" smtClean="0">
                <a:solidFill>
                  <a:schemeClr val="tx2"/>
                </a:solidFill>
              </a:rPr>
              <a:t>2016 © W5 </a:t>
            </a:r>
            <a:endParaRPr lang="en-US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61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6" r:id="rId2"/>
    <p:sldLayoutId id="2147483757" r:id="rId3"/>
    <p:sldLayoutId id="2147483758" r:id="rId4"/>
    <p:sldLayoutId id="2147483759" r:id="rId5"/>
    <p:sldLayoutId id="2147483764" r:id="rId6"/>
    <p:sldLayoutId id="2147483781" r:id="rId7"/>
    <p:sldLayoutId id="2147483763" r:id="rId8"/>
    <p:sldLayoutId id="2147483765" r:id="rId9"/>
    <p:sldLayoutId id="2147483782" r:id="rId10"/>
    <p:sldLayoutId id="2147483760" r:id="rId11"/>
    <p:sldLayoutId id="2147483762" r:id="rId12"/>
    <p:sldLayoutId id="214748378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0777" rtl="0" eaLnBrk="1" latinLnBrk="0" hangingPunct="1">
        <a:lnSpc>
          <a:spcPct val="80000"/>
        </a:lnSpc>
        <a:spcBef>
          <a:spcPct val="0"/>
        </a:spcBef>
        <a:buNone/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57787" indent="-157787" algn="l" defTabSz="400777" rtl="0" eaLnBrk="1" latinLnBrk="0" hangingPunct="1">
        <a:lnSpc>
          <a:spcPts val="1841"/>
        </a:lnSpc>
        <a:spcBef>
          <a:spcPts val="0"/>
        </a:spcBef>
        <a:spcAft>
          <a:spcPts val="963"/>
        </a:spcAft>
        <a:buSzPct val="125000"/>
        <a:buFont typeface="Arial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15573" indent="-157787" algn="l" defTabSz="400777" rtl="0" eaLnBrk="1" latinLnBrk="0" hangingPunct="1">
        <a:lnSpc>
          <a:spcPts val="1841"/>
        </a:lnSpc>
        <a:spcBef>
          <a:spcPts val="0"/>
        </a:spcBef>
        <a:spcAft>
          <a:spcPts val="963"/>
        </a:spcAft>
        <a:buFont typeface="Arial"/>
        <a:buChar char="–"/>
        <a:defRPr sz="1600" b="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473359" indent="-157787" algn="l" defTabSz="400777" rtl="0" eaLnBrk="1" latinLnBrk="0" hangingPunct="1">
        <a:lnSpc>
          <a:spcPts val="1841"/>
        </a:lnSpc>
        <a:spcBef>
          <a:spcPts val="0"/>
        </a:spcBef>
        <a:spcAft>
          <a:spcPts val="963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1146" indent="-157787" algn="l" defTabSz="400777" rtl="0" eaLnBrk="1" latinLnBrk="0" hangingPunct="1">
        <a:lnSpc>
          <a:spcPts val="1841"/>
        </a:lnSpc>
        <a:spcBef>
          <a:spcPts val="0"/>
        </a:spcBef>
        <a:spcAft>
          <a:spcPts val="963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88933" indent="-157787" algn="l" defTabSz="400777" rtl="0" eaLnBrk="1" latinLnBrk="0" hangingPunct="1">
        <a:lnSpc>
          <a:spcPts val="1841"/>
        </a:lnSpc>
        <a:spcBef>
          <a:spcPts val="0"/>
        </a:spcBef>
        <a:spcAft>
          <a:spcPts val="963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77069" y="2367704"/>
            <a:ext cx="3370930" cy="126007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26" y="5629092"/>
            <a:ext cx="2626034" cy="84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4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0777" rtl="0" eaLnBrk="1" latinLnBrk="0" hangingPunct="1">
        <a:lnSpc>
          <a:spcPct val="8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07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125000"/>
        <a:buFont typeface="Arial"/>
        <a:buNone/>
        <a:defRPr sz="11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57786" indent="0" algn="l" defTabSz="4007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sz="1100" b="1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315572" indent="0" algn="l" defTabSz="4007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sz="11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473359" indent="0" algn="l" defTabSz="4007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sz="1100" b="1" kern="1200">
          <a:solidFill>
            <a:schemeClr val="tx2"/>
          </a:solidFill>
          <a:latin typeface="+mn-lt"/>
          <a:ea typeface="+mn-ea"/>
          <a:cs typeface="+mn-cs"/>
        </a:defRPr>
      </a:lvl4pPr>
      <a:lvl5pPr marL="631146" indent="0" algn="l" defTabSz="400777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/>
        <a:buNone/>
        <a:defRPr sz="1100" b="1" kern="1200">
          <a:solidFill>
            <a:schemeClr val="tx2"/>
          </a:solidFill>
          <a:latin typeface="+mn-lt"/>
          <a:ea typeface="+mn-ea"/>
          <a:cs typeface="+mn-cs"/>
        </a:defRPr>
      </a:lvl5pPr>
      <a:lvl6pPr marL="2204277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054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5833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6611" indent="-200389" algn="l" defTabSz="400777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77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555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334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111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888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665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444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222" algn="l" defTabSz="4007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1481" y="2616164"/>
            <a:ext cx="53317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/>
              <a:t>Employees - an overlooked intelligence resource </a:t>
            </a:r>
            <a:endParaRPr lang="en-IE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631481" y="3833539"/>
            <a:ext cx="461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/>
              <a:t>Clare Kavanagh</a:t>
            </a:r>
            <a:endParaRPr lang="en-IE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631481" y="4713999"/>
            <a:ext cx="461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smtClean="0"/>
              <a:t>W5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39670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81331" y="2655569"/>
            <a:ext cx="4160189" cy="2581276"/>
          </a:xfrm>
        </p:spPr>
        <p:txBody>
          <a:bodyPr/>
          <a:lstStyle/>
          <a:p>
            <a:r>
              <a:rPr lang="en-US" sz="4800" dirty="0" smtClean="0"/>
              <a:t>The importance of employees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799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817179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Employee engagement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1828800" y="2219200"/>
            <a:ext cx="6910251" cy="3749629"/>
          </a:xfrm>
          <a:prstGeom prst="rect">
            <a:avLst/>
          </a:prstGeom>
        </p:spPr>
        <p:txBody>
          <a:bodyPr/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D7D31"/>
              </a:buClr>
              <a:buNone/>
            </a:pPr>
            <a:r>
              <a:rPr lang="en-IE" dirty="0" smtClean="0">
                <a:solidFill>
                  <a:sysClr val="windowText" lastClr="000000"/>
                </a:solidFill>
                <a:latin typeface="Lato"/>
              </a:rPr>
              <a:t> </a:t>
            </a:r>
            <a:endParaRPr lang="en-IE" dirty="0">
              <a:solidFill>
                <a:sysClr val="windowText" lastClr="000000"/>
              </a:solidFill>
              <a:latin typeface="Lato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226256" y="1291085"/>
            <a:ext cx="6469471" cy="828043"/>
          </a:xfrm>
          <a:prstGeom prst="rect">
            <a:avLst/>
          </a:prstGeom>
        </p:spPr>
        <p:txBody>
          <a:bodyPr/>
          <a:lstStyle>
            <a:lvl1pPr algn="l" defTabSz="4007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en-IE" sz="2000" dirty="0">
              <a:solidFill>
                <a:srgbClr val="A5A5A5"/>
              </a:solidFill>
              <a:latin typeface="Lato Black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009177" y="1798243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9-10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009177" y="2738709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7-8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009177" y="3746434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0-6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2110154" y="1570892"/>
            <a:ext cx="2899508" cy="4189046"/>
          </a:xfrm>
          <a:prstGeom prst="triangle">
            <a:avLst/>
          </a:prstGeom>
          <a:solidFill>
            <a:srgbClr val="F78C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IE" sz="1600" i="1" dirty="0"/>
          </a:p>
        </p:txBody>
      </p:sp>
      <p:sp>
        <p:nvSpPr>
          <p:cNvPr id="27" name="Content Placeholder 4"/>
          <p:cNvSpPr txBox="1">
            <a:spLocks/>
          </p:cNvSpPr>
          <p:nvPr/>
        </p:nvSpPr>
        <p:spPr>
          <a:xfrm>
            <a:off x="4608567" y="2101731"/>
            <a:ext cx="4203262" cy="2887663"/>
          </a:xfrm>
          <a:prstGeom prst="rect">
            <a:avLst/>
          </a:prstGeom>
        </p:spPr>
        <p:txBody>
          <a:bodyPr/>
          <a:lstStyle>
            <a:lvl1pPr marL="157787" indent="-157787" algn="l" defTabSz="400777" rtl="0" eaLnBrk="1" latinLnBrk="0" hangingPunct="1">
              <a:lnSpc>
                <a:spcPts val="1841"/>
              </a:lnSpc>
              <a:spcBef>
                <a:spcPts val="0"/>
              </a:spcBef>
              <a:spcAft>
                <a:spcPts val="963"/>
              </a:spcAft>
              <a:buSzPct val="125000"/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5573" indent="-157787" algn="l" defTabSz="400777" rtl="0" eaLnBrk="1" latinLnBrk="0" hangingPunct="1">
              <a:lnSpc>
                <a:spcPts val="1841"/>
              </a:lnSpc>
              <a:spcBef>
                <a:spcPts val="0"/>
              </a:spcBef>
              <a:spcAft>
                <a:spcPts val="963"/>
              </a:spcAft>
              <a:buFont typeface="Arial"/>
              <a:buChar char="–"/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3359" indent="-157787" algn="l" defTabSz="400777" rtl="0" eaLnBrk="1" latinLnBrk="0" hangingPunct="1">
              <a:lnSpc>
                <a:spcPts val="1841"/>
              </a:lnSpc>
              <a:spcBef>
                <a:spcPts val="0"/>
              </a:spcBef>
              <a:spcAft>
                <a:spcPts val="963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1146" indent="-157787" algn="l" defTabSz="400777" rtl="0" eaLnBrk="1" latinLnBrk="0" hangingPunct="1">
              <a:lnSpc>
                <a:spcPts val="1841"/>
              </a:lnSpc>
              <a:spcBef>
                <a:spcPts val="0"/>
              </a:spcBef>
              <a:spcAft>
                <a:spcPts val="963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8933" indent="-157787" algn="l" defTabSz="400777" rtl="0" eaLnBrk="1" latinLnBrk="0" hangingPunct="1">
              <a:lnSpc>
                <a:spcPts val="1841"/>
              </a:lnSpc>
              <a:spcBef>
                <a:spcPts val="0"/>
              </a:spcBef>
              <a:spcAft>
                <a:spcPts val="963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04277" indent="-200389" algn="l" defTabSz="400777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05054" indent="-200389" algn="l" defTabSz="400777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05833" indent="-200389" algn="l" defTabSz="400777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06611" indent="-200389" algn="l" defTabSz="400777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1146" lvl="4" indent="0" fontAlgn="auto">
              <a:buFont typeface="Arial"/>
              <a:buNone/>
            </a:pPr>
            <a:endParaRPr lang="en-IE" sz="2000" dirty="0" smtClean="0"/>
          </a:p>
          <a:p>
            <a:pPr marL="631146" lvl="4" indent="0" fontAlgn="auto">
              <a:buNone/>
            </a:pPr>
            <a:endParaRPr lang="en-IE" sz="2000" dirty="0" smtClean="0"/>
          </a:p>
          <a:p>
            <a:pPr lvl="4" fontAlgn="auto">
              <a:buFont typeface="Wingdings" panose="05000000000000000000" pitchFamily="2" charset="2"/>
              <a:buChar char="ü"/>
            </a:pPr>
            <a:r>
              <a:rPr lang="en-IE" sz="14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Awareness and belief </a:t>
            </a:r>
          </a:p>
          <a:p>
            <a:pPr lvl="4" fontAlgn="auto">
              <a:buFont typeface="Wingdings" panose="05000000000000000000" pitchFamily="2" charset="2"/>
              <a:buChar char="ü"/>
            </a:pPr>
            <a:r>
              <a:rPr lang="en-IE" sz="14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Make it easy for employees to be involved</a:t>
            </a:r>
          </a:p>
          <a:p>
            <a:pPr lvl="4" fontAlgn="auto">
              <a:buFont typeface="Wingdings" panose="05000000000000000000" pitchFamily="2" charset="2"/>
              <a:buChar char="ü"/>
            </a:pPr>
            <a:r>
              <a:rPr lang="en-IE" sz="14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Communicate</a:t>
            </a:r>
          </a:p>
          <a:p>
            <a:pPr lvl="4" fontAlgn="auto">
              <a:buFont typeface="Wingdings" panose="05000000000000000000" pitchFamily="2" charset="2"/>
              <a:buChar char="ü"/>
            </a:pPr>
            <a:r>
              <a:rPr lang="en-IE" sz="14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Celebrate </a:t>
            </a:r>
          </a:p>
          <a:p>
            <a:pPr lvl="4" fontAlgn="auto">
              <a:buFont typeface="Wingdings" panose="05000000000000000000" pitchFamily="2" charset="2"/>
              <a:buChar char="ü"/>
            </a:pPr>
            <a:r>
              <a:rPr lang="en-IE" sz="1400" b="1" dirty="0" smtClean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Advice </a:t>
            </a:r>
            <a:r>
              <a:rPr lang="en-IE" sz="14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from employees </a:t>
            </a:r>
          </a:p>
          <a:p>
            <a:pPr marL="631146" lvl="4" indent="0" fontAlgn="auto">
              <a:buNone/>
            </a:pPr>
            <a:endParaRPr lang="en-IE" sz="2000" b="1" dirty="0" smtClean="0"/>
          </a:p>
          <a:p>
            <a:pPr marL="0" indent="0" fontAlgn="auto">
              <a:buNone/>
            </a:pPr>
            <a:r>
              <a:rPr lang="en-IE" sz="2000" dirty="0" smtClean="0"/>
              <a:t> </a:t>
            </a:r>
            <a:endParaRPr lang="en-IE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63631" y="1705106"/>
            <a:ext cx="31261" cy="3648339"/>
          </a:xfrm>
          <a:prstGeom prst="straightConnector1">
            <a:avLst/>
          </a:prstGeom>
          <a:ln w="762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49263" y="1245142"/>
            <a:ext cx="150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 smtClean="0"/>
              <a:t>Commitment</a:t>
            </a: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2849263" y="5811274"/>
            <a:ext cx="150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i="1" dirty="0"/>
              <a:t>Awareness</a:t>
            </a:r>
            <a:r>
              <a:rPr lang="en-IE" dirty="0" smtClean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0984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9" cy="6858000"/>
          </a:xfrm>
          <a:prstGeom prst="rect">
            <a:avLst/>
          </a:prstGeom>
        </p:spPr>
      </p:pic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614370239"/>
              </p:ext>
            </p:extLst>
          </p:nvPr>
        </p:nvGraphicFramePr>
        <p:xfrm>
          <a:off x="1917737" y="1354116"/>
          <a:ext cx="6143362" cy="311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817179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Customer centricity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1828800" y="2219200"/>
            <a:ext cx="6910251" cy="3749629"/>
          </a:xfrm>
          <a:prstGeom prst="rect">
            <a:avLst/>
          </a:prstGeom>
        </p:spPr>
        <p:txBody>
          <a:bodyPr/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D7D31"/>
              </a:buClr>
              <a:buNone/>
            </a:pPr>
            <a:r>
              <a:rPr lang="en-IE" dirty="0" smtClean="0">
                <a:solidFill>
                  <a:sysClr val="windowText" lastClr="000000"/>
                </a:solidFill>
                <a:latin typeface="Lato"/>
              </a:rPr>
              <a:t> </a:t>
            </a:r>
            <a:endParaRPr lang="en-IE" dirty="0">
              <a:solidFill>
                <a:sysClr val="windowText" lastClr="000000"/>
              </a:solidFill>
              <a:latin typeface="Lato"/>
            </a:endParaRP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1917737" y="5339134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>
                <a:solidFill>
                  <a:srgbClr val="A5A5A5"/>
                </a:solidFill>
                <a:latin typeface="Lato Black"/>
              </a:rPr>
              <a:t>A positive customer experience is a </a:t>
            </a:r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/>
            </a:r>
            <a:br>
              <a:rPr lang="en-IE" sz="1400" dirty="0" smtClean="0">
                <a:solidFill>
                  <a:srgbClr val="A5A5A5"/>
                </a:solidFill>
                <a:latin typeface="Lato Black"/>
              </a:rPr>
            </a:br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primary </a:t>
            </a:r>
            <a:r>
              <a:rPr lang="en-IE" sz="1400" dirty="0">
                <a:solidFill>
                  <a:srgbClr val="A5A5A5"/>
                </a:solidFill>
                <a:latin typeface="Lato Black"/>
              </a:rPr>
              <a:t>goal of the organisation/company</a:t>
            </a:r>
          </a:p>
          <a:p>
            <a:pPr algn="ctr"/>
            <a:endParaRPr lang="en-IE" sz="1400" dirty="0">
              <a:solidFill>
                <a:srgbClr val="A5A5A5"/>
              </a:solidFill>
              <a:latin typeface="Lato Black"/>
            </a:endParaRPr>
          </a:p>
        </p:txBody>
      </p:sp>
      <p:sp>
        <p:nvSpPr>
          <p:cNvPr id="8" name="Oval 7"/>
          <p:cNvSpPr/>
          <p:nvPr/>
        </p:nvSpPr>
        <p:spPr>
          <a:xfrm>
            <a:off x="7047412" y="1675838"/>
            <a:ext cx="535768" cy="564476"/>
          </a:xfrm>
          <a:prstGeom prst="ellipse">
            <a:avLst/>
          </a:prstGeom>
          <a:solidFill>
            <a:srgbClr val="2FA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Yes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50%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4007739" y="3644252"/>
            <a:ext cx="539504" cy="52599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No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20%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5065706" y="2774272"/>
            <a:ext cx="44696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IE" sz="2000" b="1" dirty="0" smtClean="0">
                <a:solidFill>
                  <a:schemeClr val="accent5"/>
                </a:solidFill>
              </a:rPr>
              <a:t>30%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226256" y="1291085"/>
            <a:ext cx="6469471" cy="828043"/>
          </a:xfrm>
          <a:prstGeom prst="rect">
            <a:avLst/>
          </a:prstGeom>
        </p:spPr>
        <p:txBody>
          <a:bodyPr/>
          <a:lstStyle>
            <a:lvl1pPr algn="l" defTabSz="4007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en-IE" sz="2000" dirty="0">
              <a:solidFill>
                <a:srgbClr val="A5A5A5"/>
              </a:solidFill>
              <a:latin typeface="Lato Black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672612"/>
              </p:ext>
            </p:extLst>
          </p:nvPr>
        </p:nvGraphicFramePr>
        <p:xfrm>
          <a:off x="6612313" y="3048966"/>
          <a:ext cx="1723860" cy="213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3860"/>
              </a:tblGrid>
              <a:tr h="343107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Higher managerial/</a:t>
                      </a:r>
                    </a:p>
                    <a:p>
                      <a:pPr algn="r"/>
                      <a:r>
                        <a:rPr lang="en-US" sz="1100" dirty="0" smtClean="0"/>
                        <a:t>professional</a:t>
                      </a:r>
                      <a:endParaRPr lang="en-US" sz="1100" b="1" dirty="0" smtClean="0">
                        <a:solidFill>
                          <a:srgbClr val="2FA77F"/>
                        </a:solidFill>
                      </a:endParaRPr>
                    </a:p>
                  </a:txBody>
                  <a:tcPr marL="0"/>
                </a:tc>
              </a:tr>
              <a:tr h="343107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Intermediate manager/professional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/>
                </a:tc>
              </a:tr>
              <a:tr h="343107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Supervisory or clerical/junior managerial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/>
                </a:tc>
              </a:tr>
              <a:tr h="222788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Skilled manual </a:t>
                      </a:r>
                      <a:br>
                        <a:rPr lang="en-US" sz="1100" dirty="0" smtClean="0"/>
                      </a:br>
                      <a:r>
                        <a:rPr lang="en-US" sz="1100" dirty="0" smtClean="0"/>
                        <a:t>worker 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/>
                </a:tc>
              </a:tr>
              <a:tr h="343107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Semi or unskilled manual worker </a:t>
                      </a:r>
                      <a:endParaRPr lang="en-US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/>
                </a:tc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212271" y="3029839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>
                <a:solidFill>
                  <a:srgbClr val="2FA77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74%</a:t>
            </a:r>
            <a:endParaRPr lang="en-US" sz="2400" b="1" dirty="0">
              <a:solidFill>
                <a:srgbClr val="2FA77F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212271" y="346862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2FA77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45%</a:t>
            </a:r>
            <a:endParaRPr lang="en-US" sz="2400" b="1" dirty="0">
              <a:solidFill>
                <a:srgbClr val="2FA77F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212271" y="3907403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2FA77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45%</a:t>
            </a:r>
            <a:endParaRPr lang="en-US" sz="2400" b="1" dirty="0">
              <a:solidFill>
                <a:srgbClr val="2FA77F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212271" y="434618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2FA77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51%</a:t>
            </a:r>
            <a:endParaRPr lang="en-US" sz="2400" b="1" dirty="0">
              <a:solidFill>
                <a:srgbClr val="2FA77F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212271" y="478496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2FA77F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50%</a:t>
            </a:r>
            <a:endParaRPr lang="en-US" sz="2400" b="1" dirty="0">
              <a:solidFill>
                <a:srgbClr val="2FA77F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6747853" y="3468621"/>
            <a:ext cx="19657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6785982" y="3912882"/>
            <a:ext cx="19657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785982" y="4334452"/>
            <a:ext cx="19657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785982" y="4784967"/>
            <a:ext cx="19657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2033812" y="1706478"/>
            <a:ext cx="15474" cy="24267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ight Triangle 52"/>
          <p:cNvSpPr/>
          <p:nvPr/>
        </p:nvSpPr>
        <p:spPr>
          <a:xfrm rot="13500000">
            <a:off x="7603699" y="1888204"/>
            <a:ext cx="180961" cy="180961"/>
          </a:xfrm>
          <a:prstGeom prst="rtTriangle">
            <a:avLst/>
          </a:prstGeom>
          <a:solidFill>
            <a:srgbClr val="2FA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1600" i="1" dirty="0"/>
          </a:p>
        </p:txBody>
      </p:sp>
      <p:sp>
        <p:nvSpPr>
          <p:cNvPr id="54" name="Rectangle 53"/>
          <p:cNvSpPr/>
          <p:nvPr/>
        </p:nvSpPr>
        <p:spPr>
          <a:xfrm>
            <a:off x="2009177" y="1798243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9-10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009177" y="2738709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7-8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009177" y="3746434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0-6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23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1" grpId="0"/>
      <p:bldP spid="35" grpId="0"/>
      <p:bldP spid="36" grpId="0"/>
      <p:bldP spid="37" grpId="0"/>
      <p:bldP spid="38" grpId="0"/>
      <p:bldP spid="39" grpId="0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364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Involve employees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1828800" y="1906588"/>
            <a:ext cx="6910251" cy="3749629"/>
          </a:xfrm>
          <a:prstGeom prst="rect">
            <a:avLst/>
          </a:prstGeom>
        </p:spPr>
        <p:txBody>
          <a:bodyPr/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D7D31"/>
              </a:buClr>
              <a:buNone/>
            </a:pPr>
            <a:r>
              <a:rPr lang="en-IE" dirty="0" smtClean="0">
                <a:solidFill>
                  <a:sysClr val="windowText" lastClr="000000"/>
                </a:solidFill>
                <a:latin typeface="Lato"/>
              </a:rPr>
              <a:t> </a:t>
            </a:r>
            <a:endParaRPr lang="en-IE" dirty="0">
              <a:solidFill>
                <a:sysClr val="windowText" lastClr="000000"/>
              </a:solidFill>
              <a:latin typeface="Lato"/>
            </a:endParaRP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1545245" y="5474884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New </a:t>
            </a:r>
            <a:r>
              <a:rPr lang="en-IE" sz="1400" dirty="0">
                <a:solidFill>
                  <a:srgbClr val="A5A5A5"/>
                </a:solidFill>
                <a:latin typeface="Lato Black"/>
              </a:rPr>
              <a:t>ideas on how to improve the </a:t>
            </a:r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/>
            </a:r>
            <a:br>
              <a:rPr lang="en-IE" sz="1400" dirty="0" smtClean="0">
                <a:solidFill>
                  <a:srgbClr val="A5A5A5"/>
                </a:solidFill>
                <a:latin typeface="Lato Black"/>
              </a:rPr>
            </a:br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customer's </a:t>
            </a:r>
            <a:r>
              <a:rPr lang="en-IE" sz="1400" dirty="0">
                <a:solidFill>
                  <a:srgbClr val="A5A5A5"/>
                </a:solidFill>
                <a:latin typeface="Lato Black"/>
              </a:rPr>
              <a:t>experience are encouraged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86757" y="3457967"/>
            <a:ext cx="44723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IE" sz="2000" b="1" dirty="0" smtClean="0">
                <a:solidFill>
                  <a:schemeClr val="accent5"/>
                </a:solidFill>
              </a:rPr>
              <a:t>34%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243762404"/>
              </p:ext>
            </p:extLst>
          </p:nvPr>
        </p:nvGraphicFramePr>
        <p:xfrm>
          <a:off x="1754251" y="2020206"/>
          <a:ext cx="6143362" cy="311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Oval 23"/>
          <p:cNvSpPr/>
          <p:nvPr/>
        </p:nvSpPr>
        <p:spPr>
          <a:xfrm>
            <a:off x="7293497" y="2368430"/>
            <a:ext cx="535768" cy="564476"/>
          </a:xfrm>
          <a:prstGeom prst="ellipse">
            <a:avLst/>
          </a:prstGeom>
          <a:solidFill>
            <a:srgbClr val="2FA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Yes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41%</a:t>
            </a:r>
            <a:endParaRPr lang="en-US" b="1" dirty="0"/>
          </a:p>
        </p:txBody>
      </p:sp>
      <p:sp>
        <p:nvSpPr>
          <p:cNvPr id="25" name="Oval 24"/>
          <p:cNvSpPr/>
          <p:nvPr/>
        </p:nvSpPr>
        <p:spPr>
          <a:xfrm>
            <a:off x="5283925" y="4314661"/>
            <a:ext cx="539504" cy="52599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No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25%</a:t>
            </a:r>
            <a:endParaRPr lang="en-US" b="1" dirty="0"/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1881054" y="2377139"/>
            <a:ext cx="15474" cy="24267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846872" y="2465360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9-10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46872" y="3405826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7-8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46872" y="4413551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0-6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1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59" y="209006"/>
            <a:ext cx="7500425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Collect and communicate feedback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1820247" y="5548773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Does </a:t>
            </a:r>
            <a:r>
              <a:rPr lang="en-IE" sz="1400" dirty="0">
                <a:solidFill>
                  <a:srgbClr val="A5A5A5"/>
                </a:solidFill>
                <a:latin typeface="Lato Black"/>
              </a:rPr>
              <a:t>your organisation/company collect feedback from customers on their experiences with the organisation/company and is it effectively communicated ?</a:t>
            </a:r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2029827198"/>
              </p:ext>
            </p:extLst>
          </p:nvPr>
        </p:nvGraphicFramePr>
        <p:xfrm>
          <a:off x="1815055" y="2378475"/>
          <a:ext cx="6143362" cy="311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Oval 24"/>
          <p:cNvSpPr/>
          <p:nvPr/>
        </p:nvSpPr>
        <p:spPr>
          <a:xfrm>
            <a:off x="7399791" y="2738956"/>
            <a:ext cx="535768" cy="564476"/>
          </a:xfrm>
          <a:prstGeom prst="ellipse">
            <a:avLst/>
          </a:prstGeom>
          <a:solidFill>
            <a:srgbClr val="2FA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Yes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36%</a:t>
            </a:r>
            <a:endParaRPr lang="en-US" b="1" dirty="0"/>
          </a:p>
        </p:txBody>
      </p:sp>
      <p:sp>
        <p:nvSpPr>
          <p:cNvPr id="26" name="Oval 25"/>
          <p:cNvSpPr/>
          <p:nvPr/>
        </p:nvSpPr>
        <p:spPr>
          <a:xfrm>
            <a:off x="7386042" y="4669010"/>
            <a:ext cx="539504" cy="52599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No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36%</a:t>
            </a:r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6243169" y="3876331"/>
            <a:ext cx="44723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IE" sz="2000" b="1" dirty="0" smtClean="0">
                <a:solidFill>
                  <a:schemeClr val="accent5"/>
                </a:solidFill>
              </a:rPr>
              <a:t>28%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2095095" y="2768298"/>
            <a:ext cx="15474" cy="24267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156483" y="2814758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9-10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148544" y="3814776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7-8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95095" y="4760837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0-6</a:t>
            </a:r>
            <a:endParaRPr lang="en-IE" dirty="0">
              <a:solidFill>
                <a:schemeClr val="bg1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887605829"/>
              </p:ext>
            </p:extLst>
          </p:nvPr>
        </p:nvGraphicFramePr>
        <p:xfrm>
          <a:off x="1586523" y="1070385"/>
          <a:ext cx="2352432" cy="164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itle 9"/>
          <p:cNvSpPr txBox="1">
            <a:spLocks/>
          </p:cNvSpPr>
          <p:nvPr/>
        </p:nvSpPr>
        <p:spPr>
          <a:xfrm>
            <a:off x="3048627" y="1703934"/>
            <a:ext cx="2248104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Collect customer feedback </a:t>
            </a:r>
            <a:endParaRPr lang="en-IE" sz="1400" dirty="0">
              <a:solidFill>
                <a:srgbClr val="A5A5A5"/>
              </a:solidFill>
              <a:latin typeface="Lato Black"/>
            </a:endParaRPr>
          </a:p>
        </p:txBody>
      </p:sp>
      <p:sp>
        <p:nvSpPr>
          <p:cNvPr id="15" name="Title 9"/>
          <p:cNvSpPr txBox="1">
            <a:spLocks/>
          </p:cNvSpPr>
          <p:nvPr/>
        </p:nvSpPr>
        <p:spPr>
          <a:xfrm>
            <a:off x="1578679" y="1982969"/>
            <a:ext cx="614196" cy="2814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No </a:t>
            </a:r>
            <a:endParaRPr lang="en-IE" sz="1400" dirty="0">
              <a:solidFill>
                <a:srgbClr val="A5A5A5"/>
              </a:solidFill>
              <a:latin typeface="Lato Black"/>
            </a:endParaRPr>
          </a:p>
        </p:txBody>
      </p:sp>
      <p:sp>
        <p:nvSpPr>
          <p:cNvPr id="16" name="Title 9"/>
          <p:cNvSpPr txBox="1">
            <a:spLocks/>
          </p:cNvSpPr>
          <p:nvPr/>
        </p:nvSpPr>
        <p:spPr>
          <a:xfrm>
            <a:off x="1492739" y="1142206"/>
            <a:ext cx="1037222" cy="2814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400" dirty="0" smtClean="0">
                <a:solidFill>
                  <a:srgbClr val="A5A5A5"/>
                </a:solidFill>
                <a:latin typeface="Lato Black"/>
              </a:rPr>
              <a:t>Don’t know  </a:t>
            </a:r>
            <a:endParaRPr lang="en-IE" sz="1400" dirty="0">
              <a:solidFill>
                <a:srgbClr val="A5A5A5"/>
              </a:solidFill>
              <a:latin typeface="Lato Black"/>
            </a:endParaRPr>
          </a:p>
        </p:txBody>
      </p:sp>
    </p:spTree>
    <p:extLst>
      <p:ext uri="{BB962C8B-B14F-4D97-AF65-F5344CB8AC3E}">
        <p14:creationId xmlns:p14="http://schemas.microsoft.com/office/powerpoint/2010/main" val="420978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Celebrate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1828800" y="1906588"/>
            <a:ext cx="6910251" cy="3749629"/>
          </a:xfrm>
          <a:prstGeom prst="rect">
            <a:avLst/>
          </a:prstGeom>
        </p:spPr>
        <p:txBody>
          <a:bodyPr/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D7D31"/>
              </a:buClr>
              <a:buNone/>
            </a:pPr>
            <a:r>
              <a:rPr lang="en-IE" dirty="0" smtClean="0">
                <a:solidFill>
                  <a:sysClr val="windowText" lastClr="000000"/>
                </a:solidFill>
                <a:latin typeface="Lato"/>
              </a:rPr>
              <a:t> </a:t>
            </a:r>
            <a:endParaRPr lang="en-IE" dirty="0">
              <a:solidFill>
                <a:sysClr val="windowText" lastClr="000000"/>
              </a:solidFill>
              <a:latin typeface="Lato"/>
            </a:endParaRP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1828800" y="5231674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1600" dirty="0" smtClean="0">
                <a:solidFill>
                  <a:srgbClr val="A5A5A5"/>
                </a:solidFill>
                <a:latin typeface="Lato Black"/>
              </a:rPr>
              <a:t>To </a:t>
            </a:r>
            <a:r>
              <a:rPr lang="en-IE" sz="1600" dirty="0">
                <a:solidFill>
                  <a:srgbClr val="A5A5A5"/>
                </a:solidFill>
                <a:latin typeface="Lato Black"/>
              </a:rPr>
              <a:t>what extent do you think employees' efforts in delivering great customer experiences are recognised or celebrated in your organisation/company?</a:t>
            </a: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396909154"/>
              </p:ext>
            </p:extLst>
          </p:nvPr>
        </p:nvGraphicFramePr>
        <p:xfrm>
          <a:off x="1828800" y="1338330"/>
          <a:ext cx="6143362" cy="311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Oval 31"/>
          <p:cNvSpPr/>
          <p:nvPr/>
        </p:nvSpPr>
        <p:spPr>
          <a:xfrm>
            <a:off x="5347499" y="1664220"/>
            <a:ext cx="535768" cy="564476"/>
          </a:xfrm>
          <a:prstGeom prst="ellipse">
            <a:avLst/>
          </a:prstGeom>
          <a:solidFill>
            <a:srgbClr val="2FA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Yes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24%</a:t>
            </a:r>
            <a:endParaRPr lang="en-US" b="1" dirty="0"/>
          </a:p>
        </p:txBody>
      </p:sp>
      <p:sp>
        <p:nvSpPr>
          <p:cNvPr id="33" name="Oval 32"/>
          <p:cNvSpPr/>
          <p:nvPr/>
        </p:nvSpPr>
        <p:spPr>
          <a:xfrm>
            <a:off x="7698953" y="3655328"/>
            <a:ext cx="539504" cy="52599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80000"/>
              </a:lnSpc>
            </a:pPr>
            <a:r>
              <a:rPr lang="en-US" b="1" dirty="0" smtClean="0"/>
              <a:t>No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/>
              <a:t>42%</a:t>
            </a:r>
            <a:endParaRPr lang="en-US" b="1" dirty="0"/>
          </a:p>
        </p:txBody>
      </p:sp>
      <p:sp>
        <p:nvSpPr>
          <p:cNvPr id="34" name="Rectangle 33"/>
          <p:cNvSpPr/>
          <p:nvPr/>
        </p:nvSpPr>
        <p:spPr>
          <a:xfrm>
            <a:off x="6584422" y="2810791"/>
            <a:ext cx="44723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IE" sz="2000" b="1" dirty="0" smtClean="0">
                <a:solidFill>
                  <a:schemeClr val="accent5"/>
                </a:solidFill>
              </a:rPr>
              <a:t>34%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2095095" y="1753405"/>
            <a:ext cx="15474" cy="24267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078331" y="1841626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9-10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78331" y="2782092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7-8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078331" y="3789817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0-6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5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What do employees advise ?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435189721"/>
              </p:ext>
            </p:extLst>
          </p:nvPr>
        </p:nvGraphicFramePr>
        <p:xfrm>
          <a:off x="1857511" y="922717"/>
          <a:ext cx="6878731" cy="4235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angle 1"/>
          <p:cNvSpPr/>
          <p:nvPr/>
        </p:nvSpPr>
        <p:spPr>
          <a:xfrm>
            <a:off x="1981200" y="5624546"/>
            <a:ext cx="6631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rgbClr val="A5A5A5"/>
                </a:solidFill>
                <a:latin typeface="Lato Black"/>
                <a:ea typeface="+mj-ea"/>
                <a:cs typeface="+mj-cs"/>
              </a:rPr>
              <a:t>Based on your experience dealing with customers what one thing do you think your organisation/company could do better for customers?</a:t>
            </a:r>
          </a:p>
        </p:txBody>
      </p:sp>
    </p:spTree>
    <p:extLst>
      <p:ext uri="{BB962C8B-B14F-4D97-AF65-F5344CB8AC3E}">
        <p14:creationId xmlns:p14="http://schemas.microsoft.com/office/powerpoint/2010/main" val="10947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9" cy="6858000"/>
          </a:xfrm>
          <a:prstGeom prst="rect">
            <a:avLst/>
          </a:prstGeom>
        </p:spPr>
      </p:pic>
      <p:sp>
        <p:nvSpPr>
          <p:cNvPr id="4" name="Title 4"/>
          <p:cNvSpPr txBox="1">
            <a:spLocks/>
          </p:cNvSpPr>
          <p:nvPr/>
        </p:nvSpPr>
        <p:spPr>
          <a:xfrm>
            <a:off x="1737360" y="209006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ysClr val="windowText" lastClr="000000"/>
                </a:solidFill>
                <a:latin typeface="Lato Black"/>
              </a:rPr>
              <a:t>Engage employees to make a difference </a:t>
            </a:r>
            <a:endParaRPr lang="en-IE" dirty="0">
              <a:solidFill>
                <a:sysClr val="windowText" lastClr="000000"/>
              </a:solidFill>
              <a:latin typeface="Lato Blac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369" y="3093578"/>
            <a:ext cx="7540631" cy="376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">
  <a:themeElements>
    <a:clrScheme name="W5">
      <a:dk1>
        <a:srgbClr val="242B34"/>
      </a:dk1>
      <a:lt1>
        <a:sysClr val="window" lastClr="FFFFFF"/>
      </a:lt1>
      <a:dk2>
        <a:srgbClr val="A59C91"/>
      </a:dk2>
      <a:lt2>
        <a:srgbClr val="DCDCDC"/>
      </a:lt2>
      <a:accent1>
        <a:srgbClr val="E45E2C"/>
      </a:accent1>
      <a:accent2>
        <a:srgbClr val="9C0048"/>
      </a:accent2>
      <a:accent3>
        <a:srgbClr val="AEC705"/>
      </a:accent3>
      <a:accent4>
        <a:srgbClr val="0093CA"/>
      </a:accent4>
      <a:accent5>
        <a:srgbClr val="F19E16"/>
      </a:accent5>
      <a:accent6>
        <a:srgbClr val="D60049"/>
      </a:accent6>
      <a:hlink>
        <a:srgbClr val="000000"/>
      </a:hlink>
      <a:folHlink>
        <a:srgbClr val="3C3C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8C40"/>
        </a:solidFill>
        <a:ln>
          <a:noFill/>
        </a:ln>
        <a:effectLst/>
      </a:spPr>
      <a:bodyPr anchor="ctr"/>
      <a:lstStyle>
        <a:defPPr>
          <a:lnSpc>
            <a:spcPct val="80000"/>
          </a:lnSpc>
          <a:defRPr sz="1600" i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5 Credentials 1.1" id="{36177F51-66CC-4812-A265-394E6430F16E}" vid="{F30E67EF-91AE-4A90-AE97-F98DEEE4CBD6}"/>
    </a:ext>
  </a:extLst>
</a:theme>
</file>

<file path=ppt/theme/theme2.xml><?xml version="1.0" encoding="utf-8"?>
<a:theme xmlns:a="http://schemas.openxmlformats.org/drawingml/2006/main" name="Title">
  <a:themeElements>
    <a:clrScheme name="W5">
      <a:dk1>
        <a:srgbClr val="242B34"/>
      </a:dk1>
      <a:lt1>
        <a:sysClr val="window" lastClr="FFFFFF"/>
      </a:lt1>
      <a:dk2>
        <a:srgbClr val="A59C91"/>
      </a:dk2>
      <a:lt2>
        <a:srgbClr val="DCDCDC"/>
      </a:lt2>
      <a:accent1>
        <a:srgbClr val="E45E2C"/>
      </a:accent1>
      <a:accent2>
        <a:srgbClr val="9C0048"/>
      </a:accent2>
      <a:accent3>
        <a:srgbClr val="AEC705"/>
      </a:accent3>
      <a:accent4>
        <a:srgbClr val="0093CA"/>
      </a:accent4>
      <a:accent5>
        <a:srgbClr val="F19E16"/>
      </a:accent5>
      <a:accent6>
        <a:srgbClr val="D60049"/>
      </a:accent6>
      <a:hlink>
        <a:srgbClr val="000000"/>
      </a:hlink>
      <a:folHlink>
        <a:srgbClr val="3C3C3B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8C40"/>
        </a:solidFill>
        <a:ln>
          <a:noFill/>
        </a:ln>
        <a:effectLst/>
      </a:spPr>
      <a:bodyPr anchor="ctr"/>
      <a:lstStyle>
        <a:defPPr>
          <a:lnSpc>
            <a:spcPct val="80000"/>
          </a:lnSpc>
          <a:defRPr sz="1600" i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5 Credentials 1.1" id="{36177F51-66CC-4812-A265-394E6430F16E}" vid="{DBF158EF-810D-4231-968B-E3B36E71B04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W5-Presentation_Template</Template>
  <TotalTime>4718</TotalTime>
  <Words>227</Words>
  <Application>Microsoft Office PowerPoint</Application>
  <PresentationFormat>On-screen Show (4:3)</PresentationFormat>
  <Paragraphs>102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DFKai-SB</vt:lpstr>
      <vt:lpstr>Lato</vt:lpstr>
      <vt:lpstr>Lato Black</vt:lpstr>
      <vt:lpstr>Times New Roman</vt:lpstr>
      <vt:lpstr>Wingdings</vt:lpstr>
      <vt:lpstr>Contents</vt:lpstr>
      <vt:lpstr>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W5 Credentials Presentation Prepared for XXXXX</dc:title>
  <dc:creator>Clare Kavanagh</dc:creator>
  <cp:lastModifiedBy>Richard Colwell</cp:lastModifiedBy>
  <cp:revision>621</cp:revision>
  <cp:lastPrinted>2016-10-12T12:01:52Z</cp:lastPrinted>
  <dcterms:created xsi:type="dcterms:W3CDTF">2015-08-28T08:48:02Z</dcterms:created>
  <dcterms:modified xsi:type="dcterms:W3CDTF">2016-10-12T13:51:20Z</dcterms:modified>
</cp:coreProperties>
</file>