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  <p:sldMasterId id="2147483672" r:id="rId2"/>
  </p:sldMasterIdLst>
  <p:notesMasterIdLst>
    <p:notesMasterId r:id="rId23"/>
  </p:notesMasterIdLst>
  <p:handoutMasterIdLst>
    <p:handoutMasterId r:id="rId24"/>
  </p:handoutMasterIdLst>
  <p:sldIdLst>
    <p:sldId id="257" r:id="rId3"/>
    <p:sldId id="258" r:id="rId4"/>
    <p:sldId id="300" r:id="rId5"/>
    <p:sldId id="298" r:id="rId6"/>
    <p:sldId id="266" r:id="rId7"/>
    <p:sldId id="263" r:id="rId8"/>
    <p:sldId id="294" r:id="rId9"/>
    <p:sldId id="261" r:id="rId10"/>
    <p:sldId id="262" r:id="rId11"/>
    <p:sldId id="291" r:id="rId12"/>
    <p:sldId id="290" r:id="rId13"/>
    <p:sldId id="277" r:id="rId14"/>
    <p:sldId id="269" r:id="rId15"/>
    <p:sldId id="288" r:id="rId16"/>
    <p:sldId id="304" r:id="rId17"/>
    <p:sldId id="302" r:id="rId18"/>
    <p:sldId id="301" r:id="rId19"/>
    <p:sldId id="272" r:id="rId20"/>
    <p:sldId id="273" r:id="rId21"/>
    <p:sldId id="274" r:id="rId22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ie Hobbs" initials="MH" lastIdx="1" clrIdx="0">
    <p:extLst>
      <p:ext uri="{19B8F6BF-5375-455C-9EA6-DF929625EA0E}">
        <p15:presenceInfo xmlns:p15="http://schemas.microsoft.com/office/powerpoint/2012/main" userId="Marie Hobbs" providerId="None"/>
      </p:ext>
    </p:extLst>
  </p:cmAuthor>
  <p:cmAuthor id="2" name="Bernie" initials="B" lastIdx="2" clrIdx="1">
    <p:extLst>
      <p:ext uri="{19B8F6BF-5375-455C-9EA6-DF929625EA0E}">
        <p15:presenceInfo xmlns:p15="http://schemas.microsoft.com/office/powerpoint/2012/main" userId="Berni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3448"/>
    <a:srgbClr val="ACCDFF"/>
    <a:srgbClr val="FF9FB0"/>
    <a:srgbClr val="FFFFFF"/>
    <a:srgbClr val="FCAB00"/>
    <a:srgbClr val="020B12"/>
    <a:srgbClr val="021A24"/>
    <a:srgbClr val="052E41"/>
    <a:srgbClr val="032A3B"/>
    <a:srgbClr val="0D4E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66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115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37" d="100"/>
          <a:sy n="37" d="100"/>
        </p:scale>
        <p:origin x="2284" y="4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\\COYNERESAD1\Company\AAA%20JOB%20FOLDERS%20-%202012\C16%20Job%20Folders\C16-051-C16-100\C16-053%20Johnson%20&amp;%20Johnson%20-%20Mouthwash%20Evaluation%20Quant%20(linked%20to%20C15-097)\Tables\Regression\XL%20Stat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scatterChart>
        <c:scatterStyle val="lineMarker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axId val="461231456"/>
        <c:axId val="461231848"/>
      </c:scatterChart>
      <c:valAx>
        <c:axId val="461231456"/>
        <c:scaling>
          <c:orientation val="minMax"/>
          <c:max val="60"/>
          <c:min val="0"/>
        </c:scaling>
        <c:delete val="0"/>
        <c:axPos val="b"/>
        <c:numFmt formatCode="General" sourceLinked="0"/>
        <c:majorTickMark val="none"/>
        <c:minorTickMark val="none"/>
        <c:tickLblPos val="low"/>
        <c:crossAx val="461231848"/>
        <c:crossesAt val="6.5"/>
        <c:crossBetween val="midCat"/>
      </c:valAx>
      <c:valAx>
        <c:axId val="461231848"/>
        <c:scaling>
          <c:orientation val="minMax"/>
          <c:max val="18"/>
          <c:min val="0"/>
        </c:scaling>
        <c:delete val="0"/>
        <c:axPos val="l"/>
        <c:numFmt formatCode="General" sourceLinked="0"/>
        <c:majorTickMark val="none"/>
        <c:minorTickMark val="none"/>
        <c:tickLblPos val="low"/>
        <c:crossAx val="461231456"/>
        <c:crossesAt val="38.200000000000003"/>
        <c:crossBetween val="midCat"/>
      </c:valAx>
      <c:spPr>
        <a:noFill/>
        <a:ln>
          <a:solidFill>
            <a:srgbClr val="808080"/>
          </a:solidFill>
          <a:prstDash val="solid"/>
        </a:ln>
      </c:spPr>
    </c:plotArea>
    <c:plotVisOnly val="1"/>
    <c:dispBlanksAs val="gap"/>
    <c:showDLblsOverMax val="0"/>
  </c:chart>
  <c:txPr>
    <a:bodyPr/>
    <a:lstStyle/>
    <a:p>
      <a:pPr>
        <a:defRPr sz="1200"/>
      </a:pPr>
      <a:endParaRPr lang="en-US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5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5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36AAA7E-C949-4E43-AAC5-7BF5D6948C8B}" type="datetimeFigureOut">
              <a:rPr lang="en-IE" smtClean="0"/>
              <a:t>12/10/2016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4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4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213FC44-1A1B-4D3B-AE2A-067EEFDE290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5252280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275" cy="49836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90C7BF-C59F-4115-AF2B-55BB570F564E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383" y="4776856"/>
            <a:ext cx="5436909" cy="390895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273"/>
            <a:ext cx="2946275" cy="4983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338980-E80B-4E31-8A04-239ED8CBD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38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DA99C7C2-17DD-4CBD-A578-DDF7A3FB004A}" type="datetimeFigureOut">
              <a:rPr lang="en-IE" smtClean="0"/>
              <a:t>12/10/2016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D5480E1E-B8A3-46E7-99F7-1EBDC74AD90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939753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DA99C7C2-17DD-4CBD-A578-DDF7A3FB004A}" type="datetimeFigureOut">
              <a:rPr lang="en-IE" smtClean="0"/>
              <a:t>12/10/2016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D5480E1E-B8A3-46E7-99F7-1EBDC74AD90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794377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DA99C7C2-17DD-4CBD-A578-DDF7A3FB004A}" type="datetimeFigureOut">
              <a:rPr lang="en-IE" smtClean="0"/>
              <a:t>12/10/2016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D5480E1E-B8A3-46E7-99F7-1EBDC74AD90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707184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DA99C7C2-17DD-4CBD-A578-DDF7A3FB004A}" type="datetimeFigureOut">
              <a:rPr lang="en-IE" smtClean="0"/>
              <a:t>12/10/2016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D5480E1E-B8A3-46E7-99F7-1EBDC74AD90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413319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DA99C7C2-17DD-4CBD-A578-DDF7A3FB004A}" type="datetimeFigureOut">
              <a:rPr lang="en-IE" smtClean="0"/>
              <a:t>12/10/2016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D5480E1E-B8A3-46E7-99F7-1EBDC74AD90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0656909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DA99C7C2-17DD-4CBD-A578-DDF7A3FB004A}" type="datetimeFigureOut">
              <a:rPr lang="en-IE" smtClean="0"/>
              <a:t>12/10/2016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D5480E1E-B8A3-46E7-99F7-1EBDC74AD90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416359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DA99C7C2-17DD-4CBD-A578-DDF7A3FB004A}" type="datetimeFigureOut">
              <a:rPr lang="en-IE" smtClean="0"/>
              <a:t>12/10/2016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D5480E1E-B8A3-46E7-99F7-1EBDC74AD90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33348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DA99C7C2-17DD-4CBD-A578-DDF7A3FB004A}" type="datetimeFigureOut">
              <a:rPr lang="en-IE" smtClean="0"/>
              <a:t>12/10/2016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D5480E1E-B8A3-46E7-99F7-1EBDC74AD90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63190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DA99C7C2-17DD-4CBD-A578-DDF7A3FB004A}" type="datetimeFigureOut">
              <a:rPr lang="en-IE" smtClean="0"/>
              <a:t>12/10/2016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D5480E1E-B8A3-46E7-99F7-1EBDC74AD90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178456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DA99C7C2-17DD-4CBD-A578-DDF7A3FB004A}" type="datetimeFigureOut">
              <a:rPr lang="en-IE" smtClean="0"/>
              <a:t>12/10/2016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D5480E1E-B8A3-46E7-99F7-1EBDC74AD90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36364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DA99C7C2-17DD-4CBD-A578-DDF7A3FB004A}" type="datetimeFigureOut">
              <a:rPr lang="en-IE" smtClean="0"/>
              <a:t>12/10/2016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D5480E1E-B8A3-46E7-99F7-1EBDC74AD90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22500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" y="0"/>
            <a:ext cx="914292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3631481" y="2937449"/>
            <a:ext cx="46111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100" dirty="0"/>
              <a:t>TEXT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3631481" y="3825724"/>
            <a:ext cx="46111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100" dirty="0"/>
              <a:t>TEXT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3631481" y="4713999"/>
            <a:ext cx="46111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100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2321243064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4837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microsoft.com/office/2007/relationships/hdphoto" Target="../media/hdphoto4.wdp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4.png"/><Relationship Id="rId7" Type="http://schemas.openxmlformats.org/officeDocument/2006/relationships/image" Target="../media/image3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10" Type="http://schemas.openxmlformats.org/officeDocument/2006/relationships/image" Target="../media/image42.png"/><Relationship Id="rId4" Type="http://schemas.openxmlformats.org/officeDocument/2006/relationships/image" Target="../media/image36.jpeg"/><Relationship Id="rId9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5.wdp"/><Relationship Id="rId4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8.png"/><Relationship Id="rId10" Type="http://schemas.microsoft.com/office/2007/relationships/hdphoto" Target="../media/hdphoto3.wdp"/><Relationship Id="rId4" Type="http://schemas.openxmlformats.org/officeDocument/2006/relationships/image" Target="../media/image17.png"/><Relationship Id="rId9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" y="0"/>
            <a:ext cx="9142928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53104" y="2847914"/>
            <a:ext cx="46111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dirty="0"/>
              <a:t>Fifty Shades Of Research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53104" y="3775107"/>
            <a:ext cx="46111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dirty="0"/>
              <a:t>Bernie Coyne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53104" y="4613307"/>
            <a:ext cx="46111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dirty="0" smtClean="0"/>
              <a:t>Coyne Research</a:t>
            </a:r>
            <a:endParaRPr lang="en-IE" sz="3200" dirty="0"/>
          </a:p>
        </p:txBody>
      </p:sp>
    </p:spTree>
    <p:extLst>
      <p:ext uri="{BB962C8B-B14F-4D97-AF65-F5344CB8AC3E}">
        <p14:creationId xmlns:p14="http://schemas.microsoft.com/office/powerpoint/2010/main" val="38884603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3" name="Picture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9234" y="2067836"/>
            <a:ext cx="3965019" cy="4133626"/>
          </a:xfrm>
          <a:prstGeom prst="rect">
            <a:avLst/>
          </a:prstGeom>
        </p:spPr>
      </p:pic>
      <p:pic>
        <p:nvPicPr>
          <p:cNvPr id="4" name="Picture 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1458" y="1185705"/>
            <a:ext cx="3040571" cy="882131"/>
          </a:xfrm>
          <a:prstGeom prst="rect">
            <a:avLst/>
          </a:prstGeom>
        </p:spPr>
      </p:pic>
      <p:sp>
        <p:nvSpPr>
          <p:cNvPr id="5" name="Title 4"/>
          <p:cNvSpPr txBox="1">
            <a:spLocks/>
          </p:cNvSpPr>
          <p:nvPr/>
        </p:nvSpPr>
        <p:spPr>
          <a:xfrm>
            <a:off x="1737360" y="209006"/>
            <a:ext cx="7064996" cy="84908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 Black"/>
              </a:rPr>
              <a:t>3. Choosing the Correct Research Methodology</a:t>
            </a:r>
            <a:r>
              <a:rPr lang="en-IE" sz="2800" noProof="0" dirty="0">
                <a:solidFill>
                  <a:sysClr val="windowText" lastClr="000000"/>
                </a:solidFill>
                <a:latin typeface="Lato Black"/>
              </a:rPr>
              <a:t> - III</a:t>
            </a:r>
            <a:endParaRPr kumimoji="0" lang="en-IE" sz="2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 Black"/>
            </a:endParaRPr>
          </a:p>
        </p:txBody>
      </p:sp>
    </p:spTree>
    <p:extLst>
      <p:ext uri="{BB962C8B-B14F-4D97-AF65-F5344CB8AC3E}">
        <p14:creationId xmlns:p14="http://schemas.microsoft.com/office/powerpoint/2010/main" val="33445895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" y="1"/>
            <a:ext cx="9142928" cy="6857999"/>
          </a:xfrm>
          <a:prstGeom prst="rect">
            <a:avLst/>
          </a:prstGeom>
        </p:spPr>
      </p:pic>
      <p:sp>
        <p:nvSpPr>
          <p:cNvPr id="8" name="Title 4"/>
          <p:cNvSpPr txBox="1">
            <a:spLocks/>
          </p:cNvSpPr>
          <p:nvPr/>
        </p:nvSpPr>
        <p:spPr>
          <a:xfrm>
            <a:off x="1737360" y="209006"/>
            <a:ext cx="7064996" cy="84908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 Black"/>
              </a:rPr>
              <a:t>3. Choosing the Correct Research Methodology</a:t>
            </a:r>
            <a:r>
              <a:rPr lang="en-IE" sz="2800" noProof="0" dirty="0">
                <a:solidFill>
                  <a:sysClr val="windowText" lastClr="000000"/>
                </a:solidFill>
                <a:latin typeface="Lato Black"/>
              </a:rPr>
              <a:t> – IV</a:t>
            </a:r>
            <a:endParaRPr kumimoji="0" lang="en-IE" sz="2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 Black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81819" y="1062899"/>
            <a:ext cx="3521812" cy="156684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1077" y="2719469"/>
            <a:ext cx="4689232" cy="3604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2287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" name="AutoShape 2" descr="Image result for ke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4" descr="Image result for ke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211872" y="5739174"/>
            <a:ext cx="2408664" cy="932687"/>
          </a:xfrm>
          <a:prstGeom prst="ellipse">
            <a:avLst/>
          </a:prstGeom>
          <a:solidFill>
            <a:srgbClr val="053448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94000"/>
              </a:lnSpc>
            </a:pPr>
            <a:r>
              <a:rPr lang="en-US" b="1" dirty="0">
                <a:solidFill>
                  <a:schemeClr val="bg1"/>
                </a:solidFill>
              </a:rPr>
              <a:t>DAA T2 Model Plan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7325" y="1254579"/>
            <a:ext cx="3525632" cy="23913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1657" y="1254579"/>
            <a:ext cx="3464316" cy="239129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69699" y="3822855"/>
            <a:ext cx="2846118" cy="1745606"/>
          </a:xfrm>
          <a:prstGeom prst="rect">
            <a:avLst/>
          </a:prstGeom>
        </p:spPr>
      </p:pic>
      <p:sp>
        <p:nvSpPr>
          <p:cNvPr id="13" name="Title 4"/>
          <p:cNvSpPr txBox="1">
            <a:spLocks/>
          </p:cNvSpPr>
          <p:nvPr/>
        </p:nvSpPr>
        <p:spPr>
          <a:xfrm>
            <a:off x="1737360" y="228070"/>
            <a:ext cx="7064996" cy="84908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 Black"/>
              </a:rPr>
              <a:t>3. Choosing the Correct Research Methodology</a:t>
            </a:r>
            <a:r>
              <a:rPr lang="en-IE" sz="2800" noProof="0" dirty="0">
                <a:solidFill>
                  <a:sysClr val="windowText" lastClr="000000"/>
                </a:solidFill>
                <a:latin typeface="Lato Black"/>
              </a:rPr>
              <a:t> – IV</a:t>
            </a:r>
            <a:endParaRPr kumimoji="0" lang="en-IE" sz="2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 Black"/>
            </a:endParaRPr>
          </a:p>
        </p:txBody>
      </p:sp>
    </p:spTree>
    <p:extLst>
      <p:ext uri="{BB962C8B-B14F-4D97-AF65-F5344CB8AC3E}">
        <p14:creationId xmlns:p14="http://schemas.microsoft.com/office/powerpoint/2010/main" val="2345684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2928" cy="685799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0812" y="1408844"/>
            <a:ext cx="6477000" cy="452437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227" y="4598991"/>
            <a:ext cx="1367927" cy="1323077"/>
          </a:xfrm>
          <a:prstGeom prst="rect">
            <a:avLst/>
          </a:prstGeom>
        </p:spPr>
      </p:pic>
      <p:sp>
        <p:nvSpPr>
          <p:cNvPr id="14" name="Title 4"/>
          <p:cNvSpPr txBox="1">
            <a:spLocks/>
          </p:cNvSpPr>
          <p:nvPr/>
        </p:nvSpPr>
        <p:spPr>
          <a:xfrm>
            <a:off x="1737360" y="228070"/>
            <a:ext cx="7064996" cy="84908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 Black"/>
              </a:rPr>
              <a:t>3. Choosing the Correct Research Methodology</a:t>
            </a:r>
            <a:r>
              <a:rPr lang="en-IE" sz="2800" noProof="0" dirty="0">
                <a:solidFill>
                  <a:sysClr val="windowText" lastClr="000000"/>
                </a:solidFill>
                <a:latin typeface="Lato Black"/>
              </a:rPr>
              <a:t> – V</a:t>
            </a:r>
            <a:endParaRPr kumimoji="0" lang="en-IE" sz="2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 Black"/>
            </a:endParaRPr>
          </a:p>
        </p:txBody>
      </p:sp>
    </p:spTree>
    <p:extLst>
      <p:ext uri="{BB962C8B-B14F-4D97-AF65-F5344CB8AC3E}">
        <p14:creationId xmlns:p14="http://schemas.microsoft.com/office/powerpoint/2010/main" val="28487339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2928" cy="6857999"/>
          </a:xfrm>
          <a:prstGeom prst="rect">
            <a:avLst/>
          </a:prstGeom>
        </p:spPr>
      </p:pic>
      <p:sp>
        <p:nvSpPr>
          <p:cNvPr id="8" name="Title 4"/>
          <p:cNvSpPr txBox="1">
            <a:spLocks/>
          </p:cNvSpPr>
          <p:nvPr/>
        </p:nvSpPr>
        <p:spPr>
          <a:xfrm>
            <a:off x="1737360" y="265277"/>
            <a:ext cx="7064996" cy="84908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E" sz="2800" dirty="0">
                <a:solidFill>
                  <a:sysClr val="windowText" lastClr="000000"/>
                </a:solidFill>
                <a:latin typeface="Lato Black"/>
              </a:rPr>
              <a:t>4</a:t>
            </a:r>
            <a:r>
              <a:rPr kumimoji="0" lang="en-IE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 Black"/>
              </a:rPr>
              <a:t>. </a:t>
            </a:r>
            <a:r>
              <a:rPr lang="en-IE" sz="2800" dirty="0">
                <a:solidFill>
                  <a:sysClr val="windowText" lastClr="000000"/>
                </a:solidFill>
                <a:latin typeface="Lato Black"/>
              </a:rPr>
              <a:t>Unlocking Insights - I</a:t>
            </a:r>
            <a:endParaRPr kumimoji="0" lang="en-IE" sz="2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 Black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7206" y="5977053"/>
            <a:ext cx="1755532" cy="62908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289" b="99472" l="9615" r="98077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03700" y="0"/>
            <a:ext cx="1601665" cy="134577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/>
          <a:srcRect r="44504"/>
          <a:stretch/>
        </p:blipFill>
        <p:spPr>
          <a:xfrm>
            <a:off x="1677693" y="1289540"/>
            <a:ext cx="3032820" cy="4325814"/>
          </a:xfrm>
          <a:prstGeom prst="rect">
            <a:avLst/>
          </a:prstGeom>
        </p:spPr>
      </p:pic>
      <p:sp>
        <p:nvSpPr>
          <p:cNvPr id="13" name="Oval 12"/>
          <p:cNvSpPr/>
          <p:nvPr/>
        </p:nvSpPr>
        <p:spPr>
          <a:xfrm>
            <a:off x="6595353" y="5799465"/>
            <a:ext cx="2179092" cy="891622"/>
          </a:xfrm>
          <a:prstGeom prst="ellipse">
            <a:avLst/>
          </a:prstGeom>
          <a:solidFill>
            <a:srgbClr val="053448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94000"/>
              </a:lnSpc>
            </a:pPr>
            <a:r>
              <a:rPr lang="en-US" b="1" dirty="0">
                <a:solidFill>
                  <a:schemeClr val="bg1"/>
                </a:solidFill>
              </a:rPr>
              <a:t>Mobile Diary App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6"/>
          <a:srcRect l="60817"/>
          <a:stretch/>
        </p:blipFill>
        <p:spPr>
          <a:xfrm>
            <a:off x="6377053" y="1286005"/>
            <a:ext cx="2450423" cy="432934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74210" y="1817076"/>
            <a:ext cx="2624322" cy="4193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1408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8" name="Title 4"/>
          <p:cNvSpPr txBox="1">
            <a:spLocks/>
          </p:cNvSpPr>
          <p:nvPr/>
        </p:nvSpPr>
        <p:spPr>
          <a:xfrm>
            <a:off x="1737360" y="265277"/>
            <a:ext cx="7064996" cy="84908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E" sz="2800" dirty="0">
                <a:solidFill>
                  <a:sysClr val="windowText" lastClr="000000"/>
                </a:solidFill>
                <a:latin typeface="Lato Black"/>
              </a:rPr>
              <a:t>4</a:t>
            </a:r>
            <a:r>
              <a:rPr kumimoji="0" lang="en-IE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 Black"/>
              </a:rPr>
              <a:t>. </a:t>
            </a:r>
            <a:r>
              <a:rPr lang="en-IE" sz="2800" dirty="0">
                <a:solidFill>
                  <a:sysClr val="windowText" lastClr="000000"/>
                </a:solidFill>
                <a:latin typeface="Lato Black"/>
              </a:rPr>
              <a:t>Unlocking Insights - II</a:t>
            </a:r>
            <a:endParaRPr kumimoji="0" lang="en-IE" sz="2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 Black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582" y="93987"/>
            <a:ext cx="1345943" cy="113100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5491" y="1853345"/>
            <a:ext cx="732472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0643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8" name="Title 4"/>
          <p:cNvSpPr txBox="1">
            <a:spLocks/>
          </p:cNvSpPr>
          <p:nvPr/>
        </p:nvSpPr>
        <p:spPr>
          <a:xfrm>
            <a:off x="1737360" y="265277"/>
            <a:ext cx="7064996" cy="84908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E" sz="2800" dirty="0">
                <a:solidFill>
                  <a:sysClr val="windowText" lastClr="000000"/>
                </a:solidFill>
                <a:latin typeface="Lato Black"/>
              </a:rPr>
              <a:t>4</a:t>
            </a:r>
            <a:r>
              <a:rPr kumimoji="0" lang="en-IE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 Black"/>
              </a:rPr>
              <a:t>. </a:t>
            </a:r>
            <a:r>
              <a:rPr lang="en-IE" sz="2800" dirty="0">
                <a:solidFill>
                  <a:sysClr val="windowText" lastClr="000000"/>
                </a:solidFill>
                <a:latin typeface="Lato Black"/>
              </a:rPr>
              <a:t>Unlocking Insights – III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sz="2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 Black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7670" y="76214"/>
            <a:ext cx="1345943" cy="1131002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1693678" y="1162050"/>
            <a:ext cx="7180692" cy="4889957"/>
            <a:chOff x="1693678" y="1162050"/>
            <a:chExt cx="7180692" cy="4889957"/>
          </a:xfrm>
        </p:grpSpPr>
        <p:sp>
          <p:nvSpPr>
            <p:cNvPr id="41" name="Rectangle 40"/>
            <p:cNvSpPr/>
            <p:nvPr/>
          </p:nvSpPr>
          <p:spPr>
            <a:xfrm>
              <a:off x="2342936" y="4095255"/>
              <a:ext cx="4016260" cy="1355670"/>
            </a:xfrm>
            <a:prstGeom prst="rect">
              <a:avLst/>
            </a:prstGeom>
            <a:solidFill>
              <a:srgbClr val="EFC678">
                <a:lumMod val="20000"/>
                <a:lumOff val="80000"/>
              </a:srgbClr>
            </a:solidFill>
            <a:ln w="9525" cap="flat" cmpd="sng" algn="ctr">
              <a:solidFill>
                <a:srgbClr val="646563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E" sz="1800" b="1" i="0" u="none" strike="noStrike" kern="0" cap="none" spc="0" normalizeH="0" baseline="0" noProof="0">
                <a:ln>
                  <a:noFill/>
                </a:ln>
                <a:solidFill>
                  <a:srgbClr val="646563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6359196" y="1678124"/>
              <a:ext cx="2287970" cy="2417129"/>
            </a:xfrm>
            <a:prstGeom prst="rect">
              <a:avLst/>
            </a:prstGeom>
            <a:solidFill>
              <a:srgbClr val="FF9FB0"/>
            </a:solidFill>
            <a:ln w="9525" cap="flat" cmpd="sng" algn="ctr">
              <a:solidFill>
                <a:srgbClr val="646563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E" sz="1800" b="1" i="0" u="none" strike="noStrike" kern="0" cap="none" spc="0" normalizeH="0" baseline="0" noProof="0" dirty="0">
                <a:ln>
                  <a:noFill/>
                </a:ln>
                <a:solidFill>
                  <a:srgbClr val="646563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6358971" y="4095255"/>
              <a:ext cx="2286000" cy="1355669"/>
            </a:xfrm>
            <a:prstGeom prst="rect">
              <a:avLst/>
            </a:prstGeom>
            <a:solidFill>
              <a:srgbClr val="B5DB7A">
                <a:lumMod val="20000"/>
                <a:lumOff val="80000"/>
              </a:srgbClr>
            </a:solidFill>
            <a:ln w="9525" cap="flat" cmpd="sng" algn="ctr">
              <a:solidFill>
                <a:srgbClr val="646563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E" sz="1800" b="1" i="0" u="none" strike="noStrike" kern="0" cap="none" spc="0" normalizeH="0" baseline="0" noProof="0">
                <a:ln>
                  <a:noFill/>
                </a:ln>
                <a:solidFill>
                  <a:srgbClr val="646563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2342937" y="1678724"/>
              <a:ext cx="4016258" cy="2416530"/>
            </a:xfrm>
            <a:prstGeom prst="rect">
              <a:avLst/>
            </a:prstGeom>
            <a:solidFill>
              <a:srgbClr val="ACCDFF"/>
            </a:solidFill>
            <a:ln w="9525" cap="flat" cmpd="sng" algn="ctr">
              <a:solidFill>
                <a:srgbClr val="646563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E" sz="1800" b="1" i="0" u="none" strike="noStrike" kern="0" cap="none" spc="0" normalizeH="0" baseline="0" noProof="0">
                <a:ln>
                  <a:noFill/>
                </a:ln>
                <a:solidFill>
                  <a:srgbClr val="646563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aphicFrame>
          <p:nvGraphicFramePr>
            <p:cNvPr id="45" name="Chart 44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508515513"/>
                </p:ext>
              </p:extLst>
            </p:nvPr>
          </p:nvGraphicFramePr>
          <p:xfrm>
            <a:off x="1961602" y="1534943"/>
            <a:ext cx="6912768" cy="426808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47" name="TextBox 46"/>
            <p:cNvSpPr txBox="1"/>
            <p:nvPr/>
          </p:nvSpPr>
          <p:spPr>
            <a:xfrm>
              <a:off x="4957659" y="5728838"/>
              <a:ext cx="1251857" cy="323169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646563"/>
              </a:solidFill>
              <a:prstDash val="solid"/>
            </a:ln>
            <a:effectLst/>
          </p:spPr>
          <p:txBody>
            <a:bodyPr wrap="square" rtlCol="0" anchor="ctr" anchorCtr="0"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646563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Performance</a:t>
              </a:r>
            </a:p>
          </p:txBody>
        </p:sp>
        <p:cxnSp>
          <p:nvCxnSpPr>
            <p:cNvPr id="48" name="Straight Arrow Connector 47"/>
            <p:cNvCxnSpPr/>
            <p:nvPr/>
          </p:nvCxnSpPr>
          <p:spPr>
            <a:xfrm>
              <a:off x="6209516" y="5890422"/>
              <a:ext cx="2188029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646563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49" name="Straight Arrow Connector 48"/>
            <p:cNvCxnSpPr/>
            <p:nvPr/>
          </p:nvCxnSpPr>
          <p:spPr>
            <a:xfrm flipH="1">
              <a:off x="2501662" y="5890422"/>
              <a:ext cx="2455997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646563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sp>
          <p:nvSpPr>
            <p:cNvPr id="50" name="TextBox 49"/>
            <p:cNvSpPr txBox="1"/>
            <p:nvPr/>
          </p:nvSpPr>
          <p:spPr>
            <a:xfrm rot="16200000">
              <a:off x="1127207" y="3238794"/>
              <a:ext cx="1456112" cy="323169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646563"/>
              </a:solidFill>
              <a:prstDash val="solid"/>
            </a:ln>
            <a:effectLst/>
          </p:spPr>
          <p:txBody>
            <a:bodyPr wrap="square" rtlCol="0" anchor="ctr" anchorCtr="0"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646563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Importance % </a:t>
              </a:r>
            </a:p>
          </p:txBody>
        </p:sp>
        <p:cxnSp>
          <p:nvCxnSpPr>
            <p:cNvPr id="51" name="Straight Arrow Connector 50"/>
            <p:cNvCxnSpPr/>
            <p:nvPr/>
          </p:nvCxnSpPr>
          <p:spPr>
            <a:xfrm flipH="1" flipV="1">
              <a:off x="1855263" y="1583718"/>
              <a:ext cx="0" cy="1088606"/>
            </a:xfrm>
            <a:prstGeom prst="straightConnector1">
              <a:avLst/>
            </a:prstGeom>
            <a:noFill/>
            <a:ln w="9525" cap="flat" cmpd="sng" algn="ctr">
              <a:solidFill>
                <a:srgbClr val="646563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52" name="Straight Arrow Connector 51"/>
            <p:cNvCxnSpPr/>
            <p:nvPr/>
          </p:nvCxnSpPr>
          <p:spPr>
            <a:xfrm>
              <a:off x="1844377" y="4140002"/>
              <a:ext cx="10886" cy="1499667"/>
            </a:xfrm>
            <a:prstGeom prst="straightConnector1">
              <a:avLst/>
            </a:prstGeom>
            <a:noFill/>
            <a:ln w="9525" cap="flat" cmpd="sng" algn="ctr">
              <a:solidFill>
                <a:srgbClr val="646563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sp>
          <p:nvSpPr>
            <p:cNvPr id="53" name="TextBox 52"/>
            <p:cNvSpPr txBox="1"/>
            <p:nvPr/>
          </p:nvSpPr>
          <p:spPr>
            <a:xfrm>
              <a:off x="7246478" y="1675469"/>
              <a:ext cx="1398493" cy="269582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wrap="square" rtlCol="0" anchor="ctr" anchorCtr="0"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646563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High Leverage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2348584" y="1679754"/>
              <a:ext cx="1839687" cy="269582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wrap="square" rtlCol="0" anchor="ctr" anchorCtr="0"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646563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Critical Improvement </a:t>
              </a: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7717722" y="5039293"/>
              <a:ext cx="924679" cy="411631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B5DB7A"/>
              </a:solidFill>
              <a:prstDash val="solid"/>
            </a:ln>
            <a:effectLst/>
          </p:spPr>
          <p:txBody>
            <a:bodyPr wrap="square" rtlCol="0" anchor="ctr" anchorCtr="0"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646563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Low </a:t>
              </a: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646563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Leverage</a:t>
              </a: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2348584" y="5039293"/>
              <a:ext cx="1219193" cy="411631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EFC678"/>
              </a:solidFill>
              <a:prstDash val="solid"/>
            </a:ln>
            <a:effectLst/>
          </p:spPr>
          <p:txBody>
            <a:bodyPr wrap="square" rtlCol="0" anchor="ctr" anchorCtr="0"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646563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Less Critical </a:t>
              </a: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646563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Improvement </a:t>
              </a: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061292" y="1162050"/>
              <a:ext cx="50080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2400" b="1" dirty="0"/>
                <a:t>Strategic Improvement Matrix</a:t>
              </a:r>
              <a:endParaRPr lang="en-US" sz="2400" b="1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790093" y="2086708"/>
              <a:ext cx="2344615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1300" dirty="0">
                  <a:solidFill>
                    <a:srgbClr val="05344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Honest and Trustworthy</a:t>
              </a:r>
              <a:endParaRPr lang="en-US" sz="1300" dirty="0">
                <a:solidFill>
                  <a:srgbClr val="05344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262556" y="2790091"/>
              <a:ext cx="2344615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1300" dirty="0">
                  <a:solidFill>
                    <a:srgbClr val="05344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Is a brand that </a:t>
              </a:r>
            </a:p>
            <a:p>
              <a:pPr algn="ctr"/>
              <a:r>
                <a:rPr lang="en-IE" sz="1300" dirty="0">
                  <a:solidFill>
                    <a:srgbClr val="05344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understands me better </a:t>
              </a:r>
            </a:p>
            <a:p>
              <a:pPr algn="ctr"/>
              <a:r>
                <a:rPr lang="en-IE" sz="1300" dirty="0">
                  <a:solidFill>
                    <a:srgbClr val="05344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than other brands</a:t>
              </a:r>
              <a:endParaRPr lang="en-US" sz="1300" dirty="0">
                <a:solidFill>
                  <a:srgbClr val="05344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822832" y="2028092"/>
              <a:ext cx="185224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1300" dirty="0">
                  <a:solidFill>
                    <a:srgbClr val="05344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 am proud to be a </a:t>
              </a:r>
            </a:p>
            <a:p>
              <a:pPr algn="ctr"/>
              <a:r>
                <a:rPr lang="en-IE" sz="1300" dirty="0">
                  <a:solidFill>
                    <a:srgbClr val="05344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customer of this brand</a:t>
              </a:r>
              <a:endParaRPr lang="en-US" sz="1300" dirty="0">
                <a:solidFill>
                  <a:srgbClr val="05344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373190" y="2708031"/>
              <a:ext cx="138332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1300" dirty="0">
                  <a:solidFill>
                    <a:srgbClr val="05344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 brand I would recommend</a:t>
              </a:r>
              <a:endParaRPr lang="en-US" sz="1300" dirty="0">
                <a:solidFill>
                  <a:srgbClr val="05344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572001" y="2672864"/>
              <a:ext cx="138332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1300" dirty="0">
                  <a:solidFill>
                    <a:srgbClr val="05344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Good special offers</a:t>
              </a:r>
              <a:endParaRPr lang="en-US" sz="1300" dirty="0">
                <a:solidFill>
                  <a:srgbClr val="05344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834558" y="3270740"/>
              <a:ext cx="1781904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1300" dirty="0">
                  <a:solidFill>
                    <a:srgbClr val="05344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They have products and services that are clear and easy to understand</a:t>
              </a:r>
              <a:endParaRPr lang="en-US" sz="1300" dirty="0">
                <a:solidFill>
                  <a:srgbClr val="05344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670435" y="4407878"/>
              <a:ext cx="178190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1300" dirty="0">
                  <a:solidFill>
                    <a:srgbClr val="05344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Can be trusted to treat you fairly</a:t>
              </a:r>
              <a:endParaRPr lang="en-US" sz="1300" dirty="0">
                <a:solidFill>
                  <a:srgbClr val="05344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439513" y="4255478"/>
              <a:ext cx="867504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1300" dirty="0">
                  <a:solidFill>
                    <a:srgbClr val="05344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Friendly</a:t>
              </a:r>
              <a:endParaRPr lang="en-US" sz="1300" dirty="0">
                <a:solidFill>
                  <a:srgbClr val="05344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6424252" y="4982309"/>
              <a:ext cx="117230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1300" dirty="0">
                  <a:solidFill>
                    <a:srgbClr val="05344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Is a premium brand</a:t>
              </a:r>
              <a:endParaRPr lang="en-US" sz="1300" dirty="0">
                <a:solidFill>
                  <a:srgbClr val="05344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044468" y="4806463"/>
              <a:ext cx="194602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1300" dirty="0">
                  <a:solidFill>
                    <a:srgbClr val="05344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Costs more than other brands but is worth it</a:t>
              </a:r>
              <a:endParaRPr lang="en-US" sz="1300" dirty="0">
                <a:solidFill>
                  <a:srgbClr val="05344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103082" y="3470031"/>
              <a:ext cx="174673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1300" dirty="0">
                  <a:solidFill>
                    <a:srgbClr val="05344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Open and transparent with you</a:t>
              </a:r>
              <a:endParaRPr lang="en-US" sz="1300" dirty="0">
                <a:solidFill>
                  <a:srgbClr val="05344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001114" y="4208586"/>
              <a:ext cx="161778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1300" dirty="0">
                  <a:solidFill>
                    <a:srgbClr val="05344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Recommended by Family and friends</a:t>
              </a:r>
              <a:endParaRPr lang="en-US" sz="1300" dirty="0">
                <a:solidFill>
                  <a:srgbClr val="05344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" name="Oval 1"/>
            <p:cNvSpPr/>
            <p:nvPr/>
          </p:nvSpPr>
          <p:spPr>
            <a:xfrm>
              <a:off x="2742105" y="2210731"/>
              <a:ext cx="45719" cy="45719"/>
            </a:xfrm>
            <a:prstGeom prst="ellipse">
              <a:avLst/>
            </a:prstGeom>
            <a:solidFill>
              <a:srgbClr val="053448"/>
            </a:solidFill>
            <a:ln>
              <a:solidFill>
                <a:srgbClr val="0534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/>
            <p:cNvSpPr/>
            <p:nvPr/>
          </p:nvSpPr>
          <p:spPr>
            <a:xfrm>
              <a:off x="2784835" y="2920032"/>
              <a:ext cx="45719" cy="45719"/>
            </a:xfrm>
            <a:prstGeom prst="ellipse">
              <a:avLst/>
            </a:prstGeom>
            <a:solidFill>
              <a:srgbClr val="053448"/>
            </a:solidFill>
            <a:ln>
              <a:solidFill>
                <a:srgbClr val="0534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/>
            <p:cNvSpPr/>
            <p:nvPr/>
          </p:nvSpPr>
          <p:spPr>
            <a:xfrm>
              <a:off x="4664909" y="2791845"/>
              <a:ext cx="45719" cy="45719"/>
            </a:xfrm>
            <a:prstGeom prst="ellipse">
              <a:avLst/>
            </a:prstGeom>
            <a:solidFill>
              <a:srgbClr val="053448"/>
            </a:solidFill>
            <a:ln>
              <a:solidFill>
                <a:srgbClr val="0534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/>
            <p:cNvSpPr/>
            <p:nvPr/>
          </p:nvSpPr>
          <p:spPr>
            <a:xfrm>
              <a:off x="4511085" y="3595149"/>
              <a:ext cx="45719" cy="45719"/>
            </a:xfrm>
            <a:prstGeom prst="ellipse">
              <a:avLst/>
            </a:prstGeom>
            <a:solidFill>
              <a:srgbClr val="053448"/>
            </a:solidFill>
            <a:ln>
              <a:solidFill>
                <a:srgbClr val="0534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/>
            <p:cNvSpPr/>
            <p:nvPr/>
          </p:nvSpPr>
          <p:spPr>
            <a:xfrm>
              <a:off x="5468214" y="4372816"/>
              <a:ext cx="45719" cy="45719"/>
            </a:xfrm>
            <a:prstGeom prst="ellipse">
              <a:avLst/>
            </a:prstGeom>
            <a:solidFill>
              <a:srgbClr val="053448"/>
            </a:solidFill>
            <a:ln>
              <a:solidFill>
                <a:srgbClr val="0534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Oval 45"/>
            <p:cNvSpPr/>
            <p:nvPr/>
          </p:nvSpPr>
          <p:spPr>
            <a:xfrm>
              <a:off x="3015572" y="4330086"/>
              <a:ext cx="45719" cy="45719"/>
            </a:xfrm>
            <a:prstGeom prst="ellipse">
              <a:avLst/>
            </a:prstGeom>
            <a:solidFill>
              <a:srgbClr val="053448"/>
            </a:solidFill>
            <a:ln>
              <a:solidFill>
                <a:srgbClr val="0534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/>
            <p:cNvSpPr/>
            <p:nvPr/>
          </p:nvSpPr>
          <p:spPr>
            <a:xfrm>
              <a:off x="4083796" y="4928292"/>
              <a:ext cx="45719" cy="45719"/>
            </a:xfrm>
            <a:prstGeom prst="ellipse">
              <a:avLst/>
            </a:prstGeom>
            <a:solidFill>
              <a:srgbClr val="053448"/>
            </a:solidFill>
            <a:ln>
              <a:solidFill>
                <a:srgbClr val="0534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Oval 58"/>
            <p:cNvSpPr/>
            <p:nvPr/>
          </p:nvSpPr>
          <p:spPr>
            <a:xfrm>
              <a:off x="6433890" y="5099208"/>
              <a:ext cx="45719" cy="45719"/>
            </a:xfrm>
            <a:prstGeom prst="ellipse">
              <a:avLst/>
            </a:prstGeom>
            <a:solidFill>
              <a:srgbClr val="053448"/>
            </a:solidFill>
            <a:ln>
              <a:solidFill>
                <a:srgbClr val="0534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Oval 59"/>
            <p:cNvSpPr/>
            <p:nvPr/>
          </p:nvSpPr>
          <p:spPr>
            <a:xfrm>
              <a:off x="6792813" y="4526640"/>
              <a:ext cx="45719" cy="45719"/>
            </a:xfrm>
            <a:prstGeom prst="ellipse">
              <a:avLst/>
            </a:prstGeom>
            <a:solidFill>
              <a:srgbClr val="053448"/>
            </a:solidFill>
            <a:ln>
              <a:solidFill>
                <a:srgbClr val="0534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Oval 60"/>
            <p:cNvSpPr/>
            <p:nvPr/>
          </p:nvSpPr>
          <p:spPr>
            <a:xfrm>
              <a:off x="6878271" y="3390049"/>
              <a:ext cx="45719" cy="45719"/>
            </a:xfrm>
            <a:prstGeom prst="ellipse">
              <a:avLst/>
            </a:prstGeom>
            <a:solidFill>
              <a:srgbClr val="053448"/>
            </a:solidFill>
            <a:ln>
              <a:solidFill>
                <a:srgbClr val="0534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Oval 61"/>
            <p:cNvSpPr/>
            <p:nvPr/>
          </p:nvSpPr>
          <p:spPr>
            <a:xfrm>
              <a:off x="6946637" y="2150909"/>
              <a:ext cx="45719" cy="45719"/>
            </a:xfrm>
            <a:prstGeom prst="ellipse">
              <a:avLst/>
            </a:prstGeom>
            <a:solidFill>
              <a:srgbClr val="053448"/>
            </a:solidFill>
            <a:ln>
              <a:solidFill>
                <a:srgbClr val="0534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Oval 62"/>
            <p:cNvSpPr/>
            <p:nvPr/>
          </p:nvSpPr>
          <p:spPr>
            <a:xfrm>
              <a:off x="6374070" y="2826027"/>
              <a:ext cx="45719" cy="45719"/>
            </a:xfrm>
            <a:prstGeom prst="ellipse">
              <a:avLst/>
            </a:prstGeom>
            <a:solidFill>
              <a:srgbClr val="053448"/>
            </a:solidFill>
            <a:ln>
              <a:solidFill>
                <a:srgbClr val="0534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326935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8" name="Title 4"/>
          <p:cNvSpPr txBox="1">
            <a:spLocks/>
          </p:cNvSpPr>
          <p:nvPr/>
        </p:nvSpPr>
        <p:spPr>
          <a:xfrm>
            <a:off x="1737360" y="265277"/>
            <a:ext cx="7064996" cy="84908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E" sz="2800" dirty="0">
                <a:solidFill>
                  <a:sysClr val="windowText" lastClr="000000"/>
                </a:solidFill>
                <a:latin typeface="Lato Black"/>
              </a:rPr>
              <a:t>4</a:t>
            </a:r>
            <a:r>
              <a:rPr kumimoji="0" lang="en-IE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 Black"/>
              </a:rPr>
              <a:t>. </a:t>
            </a:r>
            <a:r>
              <a:rPr lang="en-IE" sz="2800" dirty="0">
                <a:solidFill>
                  <a:sysClr val="windowText" lastClr="000000"/>
                </a:solidFill>
                <a:latin typeface="Lato Black"/>
              </a:rPr>
              <a:t>Unlocking Insights - IV</a:t>
            </a:r>
            <a:endParaRPr kumimoji="0" lang="en-IE" sz="2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 Black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582" y="93987"/>
            <a:ext cx="1345943" cy="1131002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4210899" y="5653587"/>
            <a:ext cx="2175544" cy="1063736"/>
          </a:xfrm>
          <a:prstGeom prst="ellipse">
            <a:avLst/>
          </a:prstGeom>
          <a:solidFill>
            <a:srgbClr val="053448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94000"/>
              </a:lnSpc>
            </a:pPr>
            <a:r>
              <a:rPr lang="en-US" b="1" dirty="0" err="1">
                <a:solidFill>
                  <a:schemeClr val="bg1"/>
                </a:solidFill>
              </a:rPr>
              <a:t>Behavioural</a:t>
            </a:r>
            <a:r>
              <a:rPr lang="en-US" b="1" dirty="0">
                <a:solidFill>
                  <a:schemeClr val="bg1"/>
                </a:solidFill>
              </a:rPr>
              <a:t> Economics</a:t>
            </a:r>
          </a:p>
        </p:txBody>
      </p:sp>
      <p:pic>
        <p:nvPicPr>
          <p:cNvPr id="14" name="Picture 13" descr="Image result for piece of string"/>
          <p:cNvPicPr/>
          <p:nvPr/>
        </p:nvPicPr>
        <p:blipFill rotWithShape="1">
          <a:blip r:embed="rId4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51" t="52741" r="48965" b="20397"/>
          <a:stretch/>
        </p:blipFill>
        <p:spPr bwMode="auto">
          <a:xfrm rot="17300534">
            <a:off x="5536548" y="3647793"/>
            <a:ext cx="2094230" cy="2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Image result for cloud clipart 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12425">
            <a:off x="6489639" y="2327958"/>
            <a:ext cx="1113952" cy="779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25"/>
          <p:cNvSpPr txBox="1"/>
          <p:nvPr/>
        </p:nvSpPr>
        <p:spPr>
          <a:xfrm rot="1512425">
            <a:off x="6551930" y="2453370"/>
            <a:ext cx="10128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IE" sz="1400" kern="1200" dirty="0">
                <a:solidFill>
                  <a:srgbClr val="05344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Herd </a:t>
            </a:r>
            <a:endParaRPr lang="en-US" sz="1400" dirty="0">
              <a:solidFill>
                <a:srgbClr val="053448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IE" sz="1400" kern="1200" dirty="0">
                <a:solidFill>
                  <a:srgbClr val="05344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Behaviour</a:t>
            </a:r>
            <a:endParaRPr lang="en-US" sz="1400" dirty="0">
              <a:solidFill>
                <a:srgbClr val="053448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Picture 17" descr="Image result for piece of string"/>
          <p:cNvPicPr/>
          <p:nvPr/>
        </p:nvPicPr>
        <p:blipFill rotWithShape="1">
          <a:blip r:embed="rId4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51" t="52741" r="48965" b="20397"/>
          <a:stretch/>
        </p:blipFill>
        <p:spPr bwMode="auto">
          <a:xfrm rot="16623748">
            <a:off x="4873830" y="2903282"/>
            <a:ext cx="2094230" cy="2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Image result for cloud clipart 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35639">
            <a:off x="5584045" y="1578416"/>
            <a:ext cx="1154542" cy="684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5"/>
          <p:cNvSpPr txBox="1"/>
          <p:nvPr/>
        </p:nvSpPr>
        <p:spPr>
          <a:xfrm rot="835639">
            <a:off x="5709443" y="1625145"/>
            <a:ext cx="963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IE" sz="1400" kern="1200" dirty="0">
                <a:solidFill>
                  <a:srgbClr val="05344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Loss Aversion</a:t>
            </a:r>
            <a:endParaRPr lang="en-US" sz="1400" dirty="0">
              <a:solidFill>
                <a:srgbClr val="053448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3" name="Picture 22" descr="Image result for piece of string"/>
          <p:cNvPicPr/>
          <p:nvPr/>
        </p:nvPicPr>
        <p:blipFill rotWithShape="1">
          <a:blip r:embed="rId4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51" t="52741" r="48965" b="20397"/>
          <a:stretch/>
        </p:blipFill>
        <p:spPr bwMode="auto">
          <a:xfrm rot="15788109">
            <a:off x="4056524" y="2324833"/>
            <a:ext cx="2094230" cy="2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7" descr="Image result for piece of string"/>
          <p:cNvPicPr/>
          <p:nvPr/>
        </p:nvPicPr>
        <p:blipFill rotWithShape="1">
          <a:blip r:embed="rId4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51" t="52741" r="48965" b="20397"/>
          <a:stretch/>
        </p:blipFill>
        <p:spPr bwMode="auto">
          <a:xfrm rot="14653312">
            <a:off x="3434649" y="3015933"/>
            <a:ext cx="2094230" cy="2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8" descr="Image result for cloud clipart pn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65203">
            <a:off x="3397090" y="1640520"/>
            <a:ext cx="1272638" cy="712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TextBox 25"/>
          <p:cNvSpPr txBox="1"/>
          <p:nvPr/>
        </p:nvSpPr>
        <p:spPr>
          <a:xfrm rot="20465203">
            <a:off x="3490789" y="1747933"/>
            <a:ext cx="1144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IE" sz="1400" kern="1200" dirty="0">
                <a:solidFill>
                  <a:srgbClr val="05344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Mental Accounting</a:t>
            </a:r>
            <a:endParaRPr lang="en-US" sz="1400" dirty="0">
              <a:solidFill>
                <a:srgbClr val="053448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4" name="Picture 33" descr="Image result for piece of string"/>
          <p:cNvPicPr/>
          <p:nvPr/>
        </p:nvPicPr>
        <p:blipFill rotWithShape="1">
          <a:blip r:embed="rId4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15" t="58116" r="48965" b="20397"/>
          <a:stretch/>
        </p:blipFill>
        <p:spPr bwMode="auto">
          <a:xfrm rot="14227441">
            <a:off x="3186378" y="3776033"/>
            <a:ext cx="1505604" cy="254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4" descr="Image result for cloud clipart 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39332">
            <a:off x="2901970" y="2726932"/>
            <a:ext cx="1190746" cy="670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TextBox 25"/>
          <p:cNvSpPr txBox="1"/>
          <p:nvPr/>
        </p:nvSpPr>
        <p:spPr>
          <a:xfrm rot="20039332">
            <a:off x="2930388" y="2955853"/>
            <a:ext cx="11442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IE" sz="1400" kern="1200" dirty="0">
                <a:solidFill>
                  <a:srgbClr val="05344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Anchoring</a:t>
            </a:r>
            <a:endParaRPr lang="en-US" sz="1400" dirty="0">
              <a:solidFill>
                <a:srgbClr val="053448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049" t="44765" r="10494" b="7432"/>
          <a:stretch/>
        </p:blipFill>
        <p:spPr>
          <a:xfrm>
            <a:off x="3777328" y="2004648"/>
            <a:ext cx="3005590" cy="3828172"/>
          </a:xfrm>
          <a:prstGeom prst="rect">
            <a:avLst/>
          </a:prstGeom>
        </p:spPr>
      </p:pic>
      <p:pic>
        <p:nvPicPr>
          <p:cNvPr id="24" name="Picture 23" descr="Image result for cloud clipart pn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272" y="939900"/>
            <a:ext cx="1257300" cy="708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5"/>
          <p:cNvSpPr txBox="1"/>
          <p:nvPr/>
        </p:nvSpPr>
        <p:spPr>
          <a:xfrm>
            <a:off x="4484512" y="1000084"/>
            <a:ext cx="11906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algn="ctr">
              <a:spcBef>
                <a:spcPts val="0"/>
              </a:spcBef>
              <a:spcAft>
                <a:spcPts val="0"/>
              </a:spcAft>
              <a:defRPr sz="1400">
                <a:solidFill>
                  <a:schemeClr val="bg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IE" dirty="0">
                <a:solidFill>
                  <a:srgbClr val="053448"/>
                </a:solidFill>
              </a:rPr>
              <a:t>Over Confidence</a:t>
            </a:r>
            <a:endParaRPr lang="en-US" dirty="0">
              <a:solidFill>
                <a:srgbClr val="05344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5228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415"/>
            <a:ext cx="9144000" cy="6857999"/>
          </a:xfrm>
          <a:prstGeom prst="rect">
            <a:avLst/>
          </a:prstGeom>
        </p:spPr>
      </p:pic>
      <p:grpSp>
        <p:nvGrpSpPr>
          <p:cNvPr id="26" name="Group 25"/>
          <p:cNvGrpSpPr/>
          <p:nvPr/>
        </p:nvGrpSpPr>
        <p:grpSpPr>
          <a:xfrm>
            <a:off x="1992925" y="1910857"/>
            <a:ext cx="5275384" cy="3692774"/>
            <a:chOff x="5685692" y="4255477"/>
            <a:chExt cx="4806463" cy="3153508"/>
          </a:xfrm>
        </p:grpSpPr>
        <p:sp>
          <p:nvSpPr>
            <p:cNvPr id="3" name="Rectangle 2"/>
            <p:cNvSpPr/>
            <p:nvPr/>
          </p:nvSpPr>
          <p:spPr>
            <a:xfrm>
              <a:off x="5685692" y="4255477"/>
              <a:ext cx="1277816" cy="890954"/>
            </a:xfrm>
            <a:prstGeom prst="rect">
              <a:avLst/>
            </a:prstGeom>
            <a:solidFill>
              <a:srgbClr val="053448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cene3d>
              <a:camera prst="perspectiveFront" fov="2700000"/>
              <a:lightRig rig="harsh" dir="t">
                <a:rot lat="0" lon="0" rev="3000000"/>
              </a:lightRig>
            </a:scene3d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E" sz="1600" dirty="0"/>
                <a:t>Attitudes</a:t>
              </a:r>
              <a:endParaRPr lang="en-US" sz="1600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5685692" y="5386754"/>
              <a:ext cx="1277816" cy="890954"/>
            </a:xfrm>
            <a:prstGeom prst="rect">
              <a:avLst/>
            </a:prstGeom>
            <a:solidFill>
              <a:srgbClr val="053448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cene3d>
              <a:camera prst="perspectiveFront" fov="2700000"/>
              <a:lightRig rig="harsh" dir="t">
                <a:rot lat="0" lon="0" rev="3000000"/>
              </a:lightRig>
            </a:scene3d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E" sz="1600" dirty="0"/>
                <a:t>Subjective Norms</a:t>
              </a:r>
              <a:endParaRPr lang="en-US" sz="1600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685692" y="6518031"/>
              <a:ext cx="1277816" cy="890954"/>
            </a:xfrm>
            <a:prstGeom prst="rect">
              <a:avLst/>
            </a:prstGeom>
            <a:solidFill>
              <a:srgbClr val="053448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cene3d>
              <a:camera prst="perspectiveFront" fov="2700000"/>
              <a:lightRig rig="harsh" dir="t">
                <a:rot lat="0" lon="0" rev="3000000"/>
              </a:lightRig>
            </a:scene3d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E" sz="1600" dirty="0"/>
                <a:t>Perceived Behavioural Control</a:t>
              </a:r>
              <a:endParaRPr lang="en-US" sz="1600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7455876" y="5386754"/>
              <a:ext cx="1277816" cy="89095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cene3d>
              <a:camera prst="perspectiveFront" fov="2700000"/>
              <a:lightRig rig="harsh" dir="t">
                <a:rot lat="0" lon="0" rev="3000000"/>
              </a:lightRig>
            </a:scene3d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E" sz="1600" dirty="0"/>
                <a:t>Behavioural Intentions</a:t>
              </a:r>
              <a:endParaRPr lang="en-US" sz="1600" dirty="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9214339" y="5386754"/>
              <a:ext cx="1277816" cy="890954"/>
            </a:xfrm>
            <a:prstGeom prst="rect">
              <a:avLst/>
            </a:prstGeom>
            <a:solidFill>
              <a:srgbClr val="FCAB00"/>
            </a:solidFill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cene3d>
              <a:camera prst="perspectiveFront" fov="2700000"/>
              <a:lightRig rig="harsh" dir="t">
                <a:rot lat="0" lon="0" rev="3000000"/>
              </a:lightRig>
            </a:scene3d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E" sz="1600" dirty="0"/>
                <a:t>Behaviour</a:t>
              </a:r>
              <a:endParaRPr lang="en-US" sz="1600" dirty="0"/>
            </a:p>
          </p:txBody>
        </p:sp>
        <p:cxnSp>
          <p:nvCxnSpPr>
            <p:cNvPr id="6" name="Straight Arrow Connector 5"/>
            <p:cNvCxnSpPr>
              <a:stCxn id="3" idx="3"/>
            </p:cNvCxnSpPr>
            <p:nvPr/>
          </p:nvCxnSpPr>
          <p:spPr>
            <a:xfrm>
              <a:off x="6963508" y="4700954"/>
              <a:ext cx="621323" cy="656492"/>
            </a:xfrm>
            <a:prstGeom prst="straightConnector1">
              <a:avLst/>
            </a:prstGeom>
            <a:ln w="19050">
              <a:solidFill>
                <a:srgbClr val="021A2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>
              <a:stCxn id="11" idx="3"/>
            </p:cNvCxnSpPr>
            <p:nvPr/>
          </p:nvCxnSpPr>
          <p:spPr>
            <a:xfrm flipV="1">
              <a:off x="6963508" y="6318738"/>
              <a:ext cx="609600" cy="644770"/>
            </a:xfrm>
            <a:prstGeom prst="straightConnector1">
              <a:avLst/>
            </a:prstGeom>
            <a:ln w="19050">
              <a:solidFill>
                <a:srgbClr val="021A2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>
              <a:stCxn id="10" idx="3"/>
              <a:endCxn id="12" idx="1"/>
            </p:cNvCxnSpPr>
            <p:nvPr/>
          </p:nvCxnSpPr>
          <p:spPr>
            <a:xfrm>
              <a:off x="6963508" y="5832231"/>
              <a:ext cx="492368" cy="0"/>
            </a:xfrm>
            <a:prstGeom prst="straightConnector1">
              <a:avLst/>
            </a:prstGeom>
            <a:ln w="19050">
              <a:solidFill>
                <a:srgbClr val="021A2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>
              <a:stCxn id="12" idx="3"/>
            </p:cNvCxnSpPr>
            <p:nvPr/>
          </p:nvCxnSpPr>
          <p:spPr>
            <a:xfrm>
              <a:off x="8733692" y="5832231"/>
              <a:ext cx="410308" cy="0"/>
            </a:xfrm>
            <a:prstGeom prst="straightConnector1">
              <a:avLst/>
            </a:prstGeom>
            <a:ln w="19050">
              <a:solidFill>
                <a:srgbClr val="021A2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itle 4"/>
          <p:cNvSpPr txBox="1">
            <a:spLocks/>
          </p:cNvSpPr>
          <p:nvPr/>
        </p:nvSpPr>
        <p:spPr>
          <a:xfrm>
            <a:off x="1737360" y="265277"/>
            <a:ext cx="7064996" cy="84908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E" sz="2800" dirty="0">
                <a:solidFill>
                  <a:sysClr val="windowText" lastClr="000000"/>
                </a:solidFill>
                <a:latin typeface="Lato Black"/>
              </a:rPr>
              <a:t>4</a:t>
            </a:r>
            <a:r>
              <a:rPr kumimoji="0" lang="en-IE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 Black"/>
              </a:rPr>
              <a:t>. </a:t>
            </a:r>
            <a:r>
              <a:rPr lang="en-IE" sz="2800" dirty="0">
                <a:solidFill>
                  <a:sysClr val="windowText" lastClr="000000"/>
                </a:solidFill>
                <a:latin typeface="Lato Black"/>
              </a:rPr>
              <a:t>Unlocking Insights - V</a:t>
            </a:r>
            <a:endParaRPr kumimoji="0" lang="en-IE" sz="2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 Black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582" y="93987"/>
            <a:ext cx="1345943" cy="1131002"/>
          </a:xfrm>
          <a:prstGeom prst="rect">
            <a:avLst/>
          </a:prstGeom>
        </p:spPr>
      </p:pic>
      <p:sp>
        <p:nvSpPr>
          <p:cNvPr id="22" name="Oval 21"/>
          <p:cNvSpPr/>
          <p:nvPr/>
        </p:nvSpPr>
        <p:spPr>
          <a:xfrm>
            <a:off x="4200378" y="5071271"/>
            <a:ext cx="2337582" cy="1175657"/>
          </a:xfrm>
          <a:prstGeom prst="ellipse">
            <a:avLst/>
          </a:prstGeom>
          <a:solidFill>
            <a:srgbClr val="053448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94000"/>
              </a:lnSpc>
            </a:pPr>
            <a:r>
              <a:rPr lang="en-US" b="1" dirty="0">
                <a:solidFill>
                  <a:schemeClr val="bg1"/>
                </a:solidFill>
              </a:rPr>
              <a:t>Theory of </a:t>
            </a:r>
          </a:p>
          <a:p>
            <a:pPr algn="ctr">
              <a:lnSpc>
                <a:spcPct val="94000"/>
              </a:lnSpc>
            </a:pPr>
            <a:r>
              <a:rPr lang="en-US" b="1" dirty="0">
                <a:solidFill>
                  <a:schemeClr val="bg1"/>
                </a:solidFill>
              </a:rPr>
              <a:t>Planned </a:t>
            </a:r>
            <a:r>
              <a:rPr lang="en-US" b="1" dirty="0" err="1">
                <a:solidFill>
                  <a:schemeClr val="bg1"/>
                </a:solidFill>
              </a:rPr>
              <a:t>Behaviour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646" b="98438" l="3150" r="98819">
                        <a14:foregroundMark x1="38583" y1="70313" x2="38583" y2="70313"/>
                        <a14:foregroundMark x1="36614" y1="59375" x2="36614" y2="59375"/>
                        <a14:foregroundMark x1="52362" y1="70313" x2="52362" y2="70313"/>
                        <a14:foregroundMark x1="54331" y1="78646" x2="54331" y2="786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41005" y="851279"/>
            <a:ext cx="2456328" cy="1856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8140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3840"/>
            <a:ext cx="9144000" cy="6857999"/>
          </a:xfrm>
          <a:prstGeom prst="rect">
            <a:avLst/>
          </a:prstGeom>
        </p:spPr>
      </p:pic>
      <p:sp>
        <p:nvSpPr>
          <p:cNvPr id="8" name="Title 4"/>
          <p:cNvSpPr txBox="1">
            <a:spLocks/>
          </p:cNvSpPr>
          <p:nvPr/>
        </p:nvSpPr>
        <p:spPr>
          <a:xfrm>
            <a:off x="1737360" y="160337"/>
            <a:ext cx="7064996" cy="84908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E" sz="2800" dirty="0">
                <a:solidFill>
                  <a:sysClr val="windowText" lastClr="000000"/>
                </a:solidFill>
                <a:latin typeface="Lato Black"/>
              </a:rPr>
              <a:t>5</a:t>
            </a:r>
            <a:r>
              <a:rPr kumimoji="0" lang="en-IE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 Black"/>
              </a:rPr>
              <a:t>. </a:t>
            </a:r>
            <a:r>
              <a:rPr lang="en-IE" sz="2800" noProof="0" dirty="0">
                <a:solidFill>
                  <a:sysClr val="windowText" lastClr="000000"/>
                </a:solidFill>
                <a:latin typeface="Lato Black"/>
              </a:rPr>
              <a:t>Communicating the Key Findings</a:t>
            </a:r>
            <a:endParaRPr kumimoji="0" lang="en-IE" sz="2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 Black"/>
            </a:endParaRPr>
          </a:p>
        </p:txBody>
      </p:sp>
      <p:sp>
        <p:nvSpPr>
          <p:cNvPr id="5" name="AutoShape 2" descr="Image result for ke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4" descr="Image result for ke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899" y="1341399"/>
            <a:ext cx="6220540" cy="4133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785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2928" cy="6858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4252" y="0"/>
            <a:ext cx="7575933" cy="685800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8067" y="-1"/>
            <a:ext cx="3404381" cy="1477108"/>
          </a:xfrm>
          <a:prstGeom prst="roundRect">
            <a:avLst/>
          </a:prstGeom>
        </p:spPr>
      </p:pic>
      <p:sp>
        <p:nvSpPr>
          <p:cNvPr id="15" name="Oval 14"/>
          <p:cNvSpPr/>
          <p:nvPr/>
        </p:nvSpPr>
        <p:spPr>
          <a:xfrm>
            <a:off x="3113503" y="857245"/>
            <a:ext cx="1858945" cy="529429"/>
          </a:xfrm>
          <a:prstGeom prst="ellipse">
            <a:avLst/>
          </a:prstGeom>
          <a:solidFill>
            <a:srgbClr val="FCAB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Research</a:t>
            </a:r>
          </a:p>
        </p:txBody>
      </p:sp>
    </p:spTree>
    <p:extLst>
      <p:ext uri="{BB962C8B-B14F-4D97-AF65-F5344CB8AC3E}">
        <p14:creationId xmlns:p14="http://schemas.microsoft.com/office/powerpoint/2010/main" val="4605559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8" name="Title 4"/>
          <p:cNvSpPr txBox="1">
            <a:spLocks/>
          </p:cNvSpPr>
          <p:nvPr/>
        </p:nvSpPr>
        <p:spPr>
          <a:xfrm>
            <a:off x="1873285" y="333331"/>
            <a:ext cx="7064996" cy="84908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E" sz="2800" noProof="0" dirty="0">
                <a:solidFill>
                  <a:sysClr val="windowText" lastClr="000000"/>
                </a:solidFill>
                <a:latin typeface="Lato Black"/>
              </a:rPr>
              <a:t>6</a:t>
            </a:r>
            <a:r>
              <a:rPr kumimoji="0" lang="en-IE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 Black"/>
              </a:rPr>
              <a:t>. </a:t>
            </a:r>
            <a:r>
              <a:rPr lang="en-IE" sz="2800" noProof="0" dirty="0">
                <a:solidFill>
                  <a:sysClr val="windowText" lastClr="000000"/>
                </a:solidFill>
                <a:latin typeface="Lato Black"/>
              </a:rPr>
              <a:t>Making Recommendations</a:t>
            </a:r>
            <a:endParaRPr kumimoji="0" lang="en-IE" sz="2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 Black"/>
            </a:endParaRPr>
          </a:p>
        </p:txBody>
      </p:sp>
      <p:sp>
        <p:nvSpPr>
          <p:cNvPr id="5" name="AutoShape 2" descr="Image result for ke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4" descr="Image result for ke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2371235" y="1346444"/>
            <a:ext cx="6096000" cy="4572000"/>
            <a:chOff x="2371235" y="1346444"/>
            <a:chExt cx="6096000" cy="4572000"/>
          </a:xfrm>
        </p:grpSpPr>
        <p:pic>
          <p:nvPicPr>
            <p:cNvPr id="2050" name="Picture 2" descr="Image result for JR Ewi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1235" y="1346444"/>
              <a:ext cx="6096000" cy="457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Rounded Rectangle 1"/>
            <p:cNvSpPr/>
            <p:nvPr/>
          </p:nvSpPr>
          <p:spPr>
            <a:xfrm>
              <a:off x="2473570" y="1441940"/>
              <a:ext cx="1817076" cy="3047998"/>
            </a:xfrm>
            <a:prstGeom prst="roundRect">
              <a:avLst/>
            </a:prstGeom>
            <a:solidFill>
              <a:srgbClr val="FFFFFF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2555631" y="1488830"/>
              <a:ext cx="1828800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2000" b="1" dirty="0">
                  <a:solidFill>
                    <a:srgbClr val="020B12"/>
                  </a:solidFill>
                  <a:latin typeface="Bell MT" panose="02020503060305020303" pitchFamily="18" charset="0"/>
                </a:rPr>
                <a:t>“My daddy used to say: Don’t sit on the fence if you can’t play both sides of it.”</a:t>
              </a:r>
            </a:p>
            <a:p>
              <a:endParaRPr lang="en-IE" sz="1400" b="1" dirty="0">
                <a:solidFill>
                  <a:srgbClr val="020B12"/>
                </a:solidFill>
                <a:latin typeface="Bell MT" panose="02020503060305020303" pitchFamily="18" charset="0"/>
              </a:endParaRPr>
            </a:p>
            <a:p>
              <a:r>
                <a:rPr lang="en-IE" sz="1600" b="1" dirty="0">
                  <a:solidFill>
                    <a:srgbClr val="020B12"/>
                  </a:solidFill>
                  <a:latin typeface="Bell MT" panose="02020503060305020303" pitchFamily="18" charset="0"/>
                </a:rPr>
                <a:t>(J.R. Ewing, </a:t>
              </a:r>
            </a:p>
            <a:p>
              <a:r>
                <a:rPr lang="en-IE" sz="1600" b="1" dirty="0">
                  <a:solidFill>
                    <a:srgbClr val="020B12"/>
                  </a:solidFill>
                  <a:latin typeface="Bell MT" panose="02020503060305020303" pitchFamily="18" charset="0"/>
                </a:rPr>
                <a:t>Dallas, 1986)</a:t>
              </a:r>
              <a:endParaRPr lang="en-US" sz="1600" b="1" dirty="0">
                <a:solidFill>
                  <a:srgbClr val="020B12"/>
                </a:solidFill>
                <a:latin typeface="Bell MT" panose="02020503060305020303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72197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8" name="Title 4"/>
          <p:cNvSpPr txBox="1">
            <a:spLocks/>
          </p:cNvSpPr>
          <p:nvPr/>
        </p:nvSpPr>
        <p:spPr>
          <a:xfrm>
            <a:off x="1737360" y="160337"/>
            <a:ext cx="7064996" cy="84908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sz="2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 Black"/>
            </a:endParaRPr>
          </a:p>
        </p:txBody>
      </p:sp>
      <p:sp>
        <p:nvSpPr>
          <p:cNvPr id="5" name="AutoShape 2" descr="Image result for ke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4" descr="Image result for ke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itle 4"/>
          <p:cNvSpPr txBox="1">
            <a:spLocks/>
          </p:cNvSpPr>
          <p:nvPr/>
        </p:nvSpPr>
        <p:spPr>
          <a:xfrm>
            <a:off x="1561513" y="348568"/>
            <a:ext cx="6954464" cy="84908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 Black"/>
                <a:ea typeface="+mj-ea"/>
                <a:cs typeface="+mj-cs"/>
              </a:rPr>
              <a:t>Changing Face of</a:t>
            </a:r>
            <a:r>
              <a:rPr kumimoji="0" lang="en-IE" sz="28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 Black"/>
                <a:ea typeface="+mj-ea"/>
                <a:cs typeface="+mj-cs"/>
              </a:rPr>
              <a:t> Research</a:t>
            </a:r>
            <a:endParaRPr kumimoji="0" lang="en-IE" sz="2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 Black"/>
              <a:ea typeface="+mj-ea"/>
              <a:cs typeface="+mj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9337" y="58073"/>
            <a:ext cx="1430651" cy="1430651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2203938" y="1500553"/>
            <a:ext cx="6389077" cy="4729355"/>
            <a:chOff x="2203938" y="1500553"/>
            <a:chExt cx="6389077" cy="4729355"/>
          </a:xfrm>
        </p:grpSpPr>
        <p:pic>
          <p:nvPicPr>
            <p:cNvPr id="1030" name="Picture 6" descr="http://mmrstrategy.com/wp-content/uploads/2015/03/chart-research-based-consulting1.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349"/>
            <a:stretch/>
          </p:blipFill>
          <p:spPr bwMode="auto">
            <a:xfrm>
              <a:off x="2510831" y="1863969"/>
              <a:ext cx="5768259" cy="43608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Rectangle 2"/>
            <p:cNvSpPr/>
            <p:nvPr/>
          </p:nvSpPr>
          <p:spPr>
            <a:xfrm>
              <a:off x="2515252" y="2087561"/>
              <a:ext cx="2545492" cy="411480"/>
            </a:xfrm>
            <a:prstGeom prst="rect">
              <a:avLst/>
            </a:prstGeom>
            <a:solidFill>
              <a:srgbClr val="0534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E" sz="1400" dirty="0"/>
                <a:t>Focuses on research methods</a:t>
              </a:r>
              <a:endParaRPr lang="en-US" sz="1400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728009" y="2087561"/>
              <a:ext cx="2545492" cy="411480"/>
            </a:xfrm>
            <a:prstGeom prst="rect">
              <a:avLst/>
            </a:prstGeom>
            <a:solidFill>
              <a:srgbClr val="FCAB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E" sz="1400" dirty="0"/>
                <a:t>Focuses on business questions</a:t>
              </a:r>
              <a:endParaRPr lang="en-US" sz="1400" dirty="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515252" y="2720586"/>
              <a:ext cx="2545492" cy="411480"/>
            </a:xfrm>
            <a:prstGeom prst="rect">
              <a:avLst/>
            </a:prstGeom>
            <a:solidFill>
              <a:srgbClr val="0534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5000"/>
                </a:lnSpc>
              </a:pPr>
              <a:r>
                <a:rPr lang="en-IE" sz="1400" dirty="0"/>
                <a:t>Reports provide detailed </a:t>
              </a:r>
            </a:p>
            <a:p>
              <a:pPr algn="ctr">
                <a:lnSpc>
                  <a:spcPct val="85000"/>
                </a:lnSpc>
              </a:pPr>
              <a:r>
                <a:rPr lang="en-IE" sz="1400" dirty="0"/>
                <a:t>and reliable data</a:t>
              </a:r>
              <a:endParaRPr lang="en-US" sz="1400" dirty="0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5728009" y="2720586"/>
              <a:ext cx="2545492" cy="411480"/>
            </a:xfrm>
            <a:prstGeom prst="rect">
              <a:avLst/>
            </a:prstGeom>
            <a:solidFill>
              <a:srgbClr val="FCAB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5000"/>
                </a:lnSpc>
              </a:pPr>
              <a:r>
                <a:rPr lang="en-IE" sz="1400" dirty="0"/>
                <a:t>Presents click ready findings backed by reliable data</a:t>
              </a:r>
              <a:endParaRPr lang="en-US" sz="1400" dirty="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2515252" y="3335592"/>
              <a:ext cx="2545492" cy="411480"/>
            </a:xfrm>
            <a:prstGeom prst="rect">
              <a:avLst/>
            </a:prstGeom>
            <a:solidFill>
              <a:srgbClr val="0534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5000"/>
                </a:lnSpc>
              </a:pPr>
              <a:r>
                <a:rPr lang="en-IE" sz="1400" dirty="0"/>
                <a:t>Research seeks </a:t>
              </a:r>
            </a:p>
            <a:p>
              <a:pPr algn="ctr">
                <a:lnSpc>
                  <a:spcPct val="85000"/>
                </a:lnSpc>
              </a:pPr>
              <a:r>
                <a:rPr lang="en-IE" sz="1400" dirty="0"/>
                <a:t>statistical significance</a:t>
              </a:r>
              <a:endParaRPr lang="en-US" sz="1400" dirty="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728009" y="3335592"/>
              <a:ext cx="2545492" cy="411480"/>
            </a:xfrm>
            <a:prstGeom prst="rect">
              <a:avLst/>
            </a:prstGeom>
            <a:solidFill>
              <a:srgbClr val="FCAB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5000"/>
                </a:lnSpc>
              </a:pPr>
              <a:r>
                <a:rPr lang="en-IE" sz="1400" dirty="0"/>
                <a:t>Research seeks sparklers </a:t>
              </a:r>
            </a:p>
            <a:p>
              <a:pPr algn="ctr">
                <a:lnSpc>
                  <a:spcPct val="85000"/>
                </a:lnSpc>
              </a:pPr>
              <a:r>
                <a:rPr lang="en-IE" sz="1400" dirty="0"/>
                <a:t>and insights</a:t>
              </a:r>
              <a:endParaRPr lang="en-US" sz="1400" dirty="0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515252" y="3965787"/>
              <a:ext cx="2545492" cy="411480"/>
            </a:xfrm>
            <a:prstGeom prst="rect">
              <a:avLst/>
            </a:prstGeom>
            <a:solidFill>
              <a:srgbClr val="0534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5000"/>
                </a:lnSpc>
              </a:pPr>
              <a:r>
                <a:rPr lang="en-IE" sz="1400" dirty="0"/>
                <a:t>Involves expert researchers</a:t>
              </a:r>
              <a:endParaRPr lang="en-US" sz="1400" dirty="0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728009" y="3965787"/>
              <a:ext cx="2545492" cy="411480"/>
            </a:xfrm>
            <a:prstGeom prst="rect">
              <a:avLst/>
            </a:prstGeom>
            <a:solidFill>
              <a:srgbClr val="FCAB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5000"/>
                </a:lnSpc>
              </a:pPr>
              <a:r>
                <a:rPr lang="en-IE" sz="1400" dirty="0"/>
                <a:t>Involves expert researchers </a:t>
              </a:r>
            </a:p>
            <a:p>
              <a:pPr algn="ctr">
                <a:lnSpc>
                  <a:spcPct val="85000"/>
                </a:lnSpc>
              </a:pPr>
              <a:r>
                <a:rPr lang="en-IE" sz="1400" dirty="0"/>
                <a:t>&amp; great marketers</a:t>
              </a:r>
              <a:endParaRPr lang="en-US" sz="1400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2515252" y="4595981"/>
              <a:ext cx="2545492" cy="411480"/>
            </a:xfrm>
            <a:prstGeom prst="rect">
              <a:avLst/>
            </a:prstGeom>
            <a:solidFill>
              <a:srgbClr val="0534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5000"/>
                </a:lnSpc>
              </a:pPr>
              <a:r>
                <a:rPr lang="en-IE" sz="1400" dirty="0"/>
                <a:t>Expertise and experience dictates methods</a:t>
              </a:r>
              <a:endParaRPr lang="en-US" sz="1400" dirty="0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728009" y="4595981"/>
              <a:ext cx="2545492" cy="411480"/>
            </a:xfrm>
            <a:prstGeom prst="rect">
              <a:avLst/>
            </a:prstGeom>
            <a:solidFill>
              <a:srgbClr val="FCAB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5000"/>
                </a:lnSpc>
              </a:pPr>
              <a:r>
                <a:rPr lang="en-IE" sz="1400" dirty="0"/>
                <a:t>Integrates different methods and formats to solve problems</a:t>
              </a:r>
              <a:endParaRPr lang="en-US" sz="1400" dirty="0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2515252" y="5587354"/>
              <a:ext cx="2545492" cy="642554"/>
            </a:xfrm>
            <a:prstGeom prst="rect">
              <a:avLst/>
            </a:prstGeom>
            <a:solidFill>
              <a:srgbClr val="0534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5000"/>
                </a:lnSpc>
              </a:pPr>
              <a:r>
                <a:rPr lang="en-IE" sz="1400" dirty="0"/>
                <a:t>Standard model data </a:t>
              </a:r>
            </a:p>
            <a:p>
              <a:pPr algn="ctr">
                <a:lnSpc>
                  <a:spcPct val="85000"/>
                </a:lnSpc>
              </a:pPr>
              <a:r>
                <a:rPr lang="en-IE" sz="1400" dirty="0"/>
                <a:t>ready to be </a:t>
              </a:r>
            </a:p>
            <a:p>
              <a:pPr algn="ctr">
                <a:lnSpc>
                  <a:spcPct val="85000"/>
                </a:lnSpc>
              </a:pPr>
              <a:r>
                <a:rPr lang="en-IE" sz="1400" dirty="0"/>
                <a:t>analysed and evaluated</a:t>
              </a:r>
              <a:endParaRPr lang="en-US" sz="1400" dirty="0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5728009" y="5587354"/>
              <a:ext cx="2545492" cy="642554"/>
            </a:xfrm>
            <a:prstGeom prst="rect">
              <a:avLst/>
            </a:prstGeom>
            <a:solidFill>
              <a:srgbClr val="FCAB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5000"/>
                </a:lnSpc>
              </a:pPr>
              <a:r>
                <a:rPr lang="en-IE" sz="1400" dirty="0"/>
                <a:t>Insightful and fully </a:t>
              </a:r>
            </a:p>
            <a:p>
              <a:pPr algn="ctr">
                <a:lnSpc>
                  <a:spcPct val="85000"/>
                </a:lnSpc>
              </a:pPr>
              <a:r>
                <a:rPr lang="en-IE" sz="1400" dirty="0"/>
                <a:t>actionable plan</a:t>
              </a:r>
              <a:endParaRPr 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203938" y="1500553"/>
              <a:ext cx="324729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b="1" dirty="0"/>
                <a:t>Traditional Market Research</a:t>
              </a:r>
              <a:endParaRPr lang="en-US" b="1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345722" y="1500553"/>
              <a:ext cx="324729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b="1" dirty="0"/>
                <a:t>Research Based Consulting</a:t>
              </a:r>
              <a:endParaRPr 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6662968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46" y="0"/>
            <a:ext cx="9142928" cy="6857999"/>
          </a:xfrm>
          <a:prstGeom prst="rect">
            <a:avLst/>
          </a:prstGeom>
          <a:solidFill>
            <a:srgbClr val="053448"/>
          </a:solidFill>
          <a:ln>
            <a:noFill/>
          </a:ln>
        </p:spPr>
      </p:pic>
      <p:sp>
        <p:nvSpPr>
          <p:cNvPr id="8" name="Title 4"/>
          <p:cNvSpPr txBox="1">
            <a:spLocks/>
          </p:cNvSpPr>
          <p:nvPr/>
        </p:nvSpPr>
        <p:spPr>
          <a:xfrm>
            <a:off x="2124221" y="195081"/>
            <a:ext cx="6954464" cy="84908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 Black"/>
                <a:ea typeface="+mj-ea"/>
                <a:cs typeface="+mj-cs"/>
              </a:rPr>
              <a:t>50 Shad  </a:t>
            </a:r>
            <a:r>
              <a:rPr kumimoji="0" lang="en-IE" sz="28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 Black"/>
                <a:ea typeface="+mj-ea"/>
                <a:cs typeface="+mj-cs"/>
              </a:rPr>
              <a:t> </a:t>
            </a:r>
            <a:r>
              <a:rPr kumimoji="0" lang="en-IE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 Black"/>
                <a:ea typeface="+mj-ea"/>
                <a:cs typeface="+mj-cs"/>
              </a:rPr>
              <a:t>Research – Best         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E" sz="2800" dirty="0">
                <a:solidFill>
                  <a:sysClr val="windowText" lastClr="000000"/>
                </a:solidFill>
                <a:latin typeface="Lato Black"/>
              </a:rPr>
              <a:t>                     </a:t>
            </a:r>
            <a:r>
              <a:rPr kumimoji="0" lang="en-IE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 Black"/>
                <a:ea typeface="+mj-ea"/>
                <a:cs typeface="+mj-cs"/>
              </a:rPr>
              <a:t>Practice Principles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205" y="124743"/>
            <a:ext cx="2280440" cy="801095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1855409" y="1254733"/>
            <a:ext cx="2169772" cy="667512"/>
          </a:xfrm>
          <a:prstGeom prst="roundRect">
            <a:avLst/>
          </a:prstGeom>
          <a:solidFill>
            <a:srgbClr val="053448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94000"/>
              </a:lnSpc>
            </a:pPr>
            <a:r>
              <a:rPr lang="en-US" sz="1700" dirty="0">
                <a:solidFill>
                  <a:schemeClr val="bg1"/>
                </a:solidFill>
              </a:rPr>
              <a:t>1. Clear Research Objectives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2797846" y="2163247"/>
            <a:ext cx="2169772" cy="667512"/>
          </a:xfrm>
          <a:prstGeom prst="roundRect">
            <a:avLst/>
          </a:prstGeom>
          <a:solidFill>
            <a:srgbClr val="053448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94000"/>
              </a:lnSpc>
            </a:pPr>
            <a:r>
              <a:rPr lang="en-US" sz="1700" dirty="0">
                <a:solidFill>
                  <a:schemeClr val="bg1"/>
                </a:solidFill>
              </a:rPr>
              <a:t>2. Understand the Target Market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737423" y="3071761"/>
            <a:ext cx="2169772" cy="667512"/>
          </a:xfrm>
          <a:prstGeom prst="roundRect">
            <a:avLst/>
          </a:prstGeom>
          <a:solidFill>
            <a:srgbClr val="053448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en-US" sz="1700" dirty="0">
                <a:solidFill>
                  <a:schemeClr val="bg1"/>
                </a:solidFill>
              </a:rPr>
              <a:t>3. Choosing the Correct Research Methodology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652689" y="3980275"/>
            <a:ext cx="2169772" cy="667512"/>
          </a:xfrm>
          <a:prstGeom prst="roundRect">
            <a:avLst/>
          </a:prstGeom>
          <a:solidFill>
            <a:srgbClr val="053448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94000"/>
              </a:lnSpc>
            </a:pPr>
            <a:r>
              <a:rPr lang="en-US" sz="1700" dirty="0">
                <a:solidFill>
                  <a:schemeClr val="bg1"/>
                </a:solidFill>
              </a:rPr>
              <a:t>4. Unlocking Insights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598360" y="4888789"/>
            <a:ext cx="2169772" cy="667512"/>
          </a:xfrm>
          <a:prstGeom prst="roundRect">
            <a:avLst/>
          </a:prstGeom>
          <a:solidFill>
            <a:srgbClr val="053448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94000"/>
              </a:lnSpc>
            </a:pPr>
            <a:r>
              <a:rPr lang="en-US" sz="1700" dirty="0">
                <a:solidFill>
                  <a:schemeClr val="bg1"/>
                </a:solidFill>
              </a:rPr>
              <a:t>5. Communicating Key Findings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536723" y="5797304"/>
            <a:ext cx="2169772" cy="667512"/>
          </a:xfrm>
          <a:prstGeom prst="roundRect">
            <a:avLst/>
          </a:prstGeom>
          <a:solidFill>
            <a:srgbClr val="053448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>
              <a:lnSpc>
                <a:spcPct val="94000"/>
              </a:lnSpc>
            </a:pPr>
            <a:r>
              <a:rPr lang="en-US" sz="1700" dirty="0">
                <a:solidFill>
                  <a:schemeClr val="bg1"/>
                </a:solidFill>
              </a:rPr>
              <a:t>6. Making Recommendations</a:t>
            </a:r>
          </a:p>
        </p:txBody>
      </p:sp>
      <p:sp>
        <p:nvSpPr>
          <p:cNvPr id="22" name="Curved Down Arrow 21"/>
          <p:cNvSpPr/>
          <p:nvPr/>
        </p:nvSpPr>
        <p:spPr>
          <a:xfrm rot="3375768">
            <a:off x="8045450" y="5250075"/>
            <a:ext cx="1121182" cy="559676"/>
          </a:xfrm>
          <a:prstGeom prst="curvedDownArrow">
            <a:avLst>
              <a:gd name="adj1" fmla="val 32391"/>
              <a:gd name="adj2" fmla="val 63346"/>
              <a:gd name="adj3" fmla="val 43591"/>
            </a:avLst>
          </a:prstGeom>
          <a:solidFill>
            <a:srgbClr val="FCAB0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Curved Down Arrow 22"/>
          <p:cNvSpPr/>
          <p:nvPr/>
        </p:nvSpPr>
        <p:spPr>
          <a:xfrm rot="3375768">
            <a:off x="7119328" y="4335675"/>
            <a:ext cx="1121182" cy="559675"/>
          </a:xfrm>
          <a:prstGeom prst="curvedDownArrow">
            <a:avLst>
              <a:gd name="adj1" fmla="val 32391"/>
              <a:gd name="adj2" fmla="val 63346"/>
              <a:gd name="adj3" fmla="val 43591"/>
            </a:avLst>
          </a:prstGeom>
          <a:solidFill>
            <a:srgbClr val="FCAB0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Curved Down Arrow 23"/>
          <p:cNvSpPr/>
          <p:nvPr/>
        </p:nvSpPr>
        <p:spPr>
          <a:xfrm rot="3375768">
            <a:off x="6158035" y="3432998"/>
            <a:ext cx="1121182" cy="559675"/>
          </a:xfrm>
          <a:prstGeom prst="curvedDownArrow">
            <a:avLst>
              <a:gd name="adj1" fmla="val 32391"/>
              <a:gd name="adj2" fmla="val 63346"/>
              <a:gd name="adj3" fmla="val 43591"/>
            </a:avLst>
          </a:prstGeom>
          <a:solidFill>
            <a:srgbClr val="FCAB0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Curved Down Arrow 24"/>
          <p:cNvSpPr/>
          <p:nvPr/>
        </p:nvSpPr>
        <p:spPr>
          <a:xfrm rot="3375768">
            <a:off x="5243636" y="2518598"/>
            <a:ext cx="1121182" cy="559675"/>
          </a:xfrm>
          <a:prstGeom prst="curvedDownArrow">
            <a:avLst>
              <a:gd name="adj1" fmla="val 32391"/>
              <a:gd name="adj2" fmla="val 63346"/>
              <a:gd name="adj3" fmla="val 43591"/>
            </a:avLst>
          </a:prstGeom>
          <a:solidFill>
            <a:srgbClr val="FCAB0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Curved Down Arrow 25"/>
          <p:cNvSpPr/>
          <p:nvPr/>
        </p:nvSpPr>
        <p:spPr>
          <a:xfrm rot="3375768">
            <a:off x="4305788" y="1592474"/>
            <a:ext cx="1121182" cy="559675"/>
          </a:xfrm>
          <a:prstGeom prst="curvedDownArrow">
            <a:avLst>
              <a:gd name="adj1" fmla="val 32391"/>
              <a:gd name="adj2" fmla="val 63346"/>
              <a:gd name="adj3" fmla="val 43591"/>
            </a:avLst>
          </a:prstGeom>
          <a:solidFill>
            <a:srgbClr val="FCAB0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0984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" y="0"/>
            <a:ext cx="9142928" cy="6857999"/>
          </a:xfrm>
          <a:prstGeom prst="rect">
            <a:avLst/>
          </a:prstGeom>
        </p:spPr>
      </p:pic>
      <p:sp>
        <p:nvSpPr>
          <p:cNvPr id="8" name="Title 4"/>
          <p:cNvSpPr txBox="1">
            <a:spLocks/>
          </p:cNvSpPr>
          <p:nvPr/>
        </p:nvSpPr>
        <p:spPr>
          <a:xfrm>
            <a:off x="1959781" y="209006"/>
            <a:ext cx="6763545" cy="84908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 Black"/>
                <a:ea typeface="+mj-ea"/>
                <a:cs typeface="+mj-cs"/>
              </a:rPr>
              <a:t>1.</a:t>
            </a:r>
            <a:r>
              <a:rPr kumimoji="0" lang="en-IE" sz="28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 Black"/>
                <a:ea typeface="+mj-ea"/>
                <a:cs typeface="+mj-cs"/>
              </a:rPr>
              <a:t> </a:t>
            </a:r>
            <a:r>
              <a:rPr lang="en-IE" sz="2800" dirty="0">
                <a:solidFill>
                  <a:sysClr val="windowText" lastClr="000000"/>
                </a:solidFill>
                <a:latin typeface="Lato Black"/>
              </a:rPr>
              <a:t>Agreeing</a:t>
            </a:r>
            <a:r>
              <a:rPr kumimoji="0" lang="en-IE" sz="28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 Black"/>
                <a:ea typeface="+mj-ea"/>
                <a:cs typeface="+mj-cs"/>
              </a:rPr>
              <a:t> Clear Research Objectives</a:t>
            </a:r>
            <a:endParaRPr kumimoji="0" lang="en-IE" sz="2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 Black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656" y="2081583"/>
            <a:ext cx="6923314" cy="3132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6527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" y="1"/>
            <a:ext cx="9142928" cy="685799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996" y="1255267"/>
            <a:ext cx="3970366" cy="25590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3914" y="3660545"/>
            <a:ext cx="2576513" cy="257651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/>
          <a:srcRect l="8815" t="7348" r="9197" b="7560"/>
          <a:stretch/>
        </p:blipFill>
        <p:spPr>
          <a:xfrm>
            <a:off x="6765173" y="877537"/>
            <a:ext cx="1687451" cy="1212465"/>
          </a:xfrm>
          <a:prstGeom prst="rect">
            <a:avLst/>
          </a:prstGeom>
        </p:spPr>
      </p:pic>
      <p:pic>
        <p:nvPicPr>
          <p:cNvPr id="1026" name="Picture 2" descr="Image result for Tribal wome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6785" y="3902873"/>
            <a:ext cx="3680444" cy="2523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4"/>
          <p:cNvSpPr txBox="1">
            <a:spLocks/>
          </p:cNvSpPr>
          <p:nvPr/>
        </p:nvSpPr>
        <p:spPr>
          <a:xfrm>
            <a:off x="1959781" y="209006"/>
            <a:ext cx="6763545" cy="84908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defRPr/>
            </a:pPr>
            <a:r>
              <a:rPr lang="en-IE" sz="2800" dirty="0">
                <a:solidFill>
                  <a:sysClr val="windowText" lastClr="000000"/>
                </a:solidFill>
                <a:latin typeface="Lato Black"/>
              </a:rPr>
              <a:t>2.Understand the Target Market - I</a:t>
            </a:r>
          </a:p>
        </p:txBody>
      </p:sp>
    </p:spTree>
    <p:extLst>
      <p:ext uri="{BB962C8B-B14F-4D97-AF65-F5344CB8AC3E}">
        <p14:creationId xmlns:p14="http://schemas.microsoft.com/office/powerpoint/2010/main" val="38254379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" y="1"/>
            <a:ext cx="9142928" cy="685799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l="1406" r="1417" b="2445"/>
          <a:stretch/>
        </p:blipFill>
        <p:spPr>
          <a:xfrm>
            <a:off x="2055256" y="1101649"/>
            <a:ext cx="6628114" cy="4678113"/>
          </a:xfrm>
          <a:prstGeom prst="rect">
            <a:avLst/>
          </a:prstGeom>
        </p:spPr>
      </p:pic>
      <p:sp>
        <p:nvSpPr>
          <p:cNvPr id="11" name="Title 4"/>
          <p:cNvSpPr txBox="1">
            <a:spLocks/>
          </p:cNvSpPr>
          <p:nvPr/>
        </p:nvSpPr>
        <p:spPr>
          <a:xfrm>
            <a:off x="1959781" y="209006"/>
            <a:ext cx="6763545" cy="84908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defRPr/>
            </a:pPr>
            <a:r>
              <a:rPr lang="en-IE" sz="2800" dirty="0">
                <a:solidFill>
                  <a:sysClr val="windowText" lastClr="000000"/>
                </a:solidFill>
                <a:latin typeface="Lato Black"/>
              </a:rPr>
              <a:t>2.Understand the Target Market - II</a:t>
            </a:r>
          </a:p>
        </p:txBody>
      </p:sp>
    </p:spTree>
    <p:extLst>
      <p:ext uri="{BB962C8B-B14F-4D97-AF65-F5344CB8AC3E}">
        <p14:creationId xmlns:p14="http://schemas.microsoft.com/office/powerpoint/2010/main" val="10984557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2928" cy="6857999"/>
          </a:xfrm>
          <a:prstGeom prst="rect">
            <a:avLst/>
          </a:prstGeom>
        </p:spPr>
      </p:pic>
      <p:sp>
        <p:nvSpPr>
          <p:cNvPr id="8" name="Title 4"/>
          <p:cNvSpPr txBox="1">
            <a:spLocks/>
          </p:cNvSpPr>
          <p:nvPr/>
        </p:nvSpPr>
        <p:spPr>
          <a:xfrm>
            <a:off x="1737360" y="209006"/>
            <a:ext cx="7064996" cy="84908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 Black"/>
              </a:rPr>
              <a:t>3. Choosing the Correct Research Methodology</a:t>
            </a:r>
            <a:r>
              <a:rPr lang="en-IE" sz="2800" noProof="0" dirty="0">
                <a:solidFill>
                  <a:sysClr val="windowText" lastClr="000000"/>
                </a:solidFill>
                <a:latin typeface="Lato Black"/>
              </a:rPr>
              <a:t> - I</a:t>
            </a:r>
            <a:endParaRPr kumimoji="0" lang="en-IE" sz="2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 Black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9999" y="1517436"/>
            <a:ext cx="5718628" cy="3794318"/>
          </a:xfrm>
          <a:prstGeom prst="rect">
            <a:avLst/>
          </a:prstGeom>
        </p:spPr>
      </p:pic>
      <p:sp>
        <p:nvSpPr>
          <p:cNvPr id="2" name="Oval 1"/>
          <p:cNvSpPr/>
          <p:nvPr/>
        </p:nvSpPr>
        <p:spPr>
          <a:xfrm>
            <a:off x="2573218" y="5627073"/>
            <a:ext cx="2029540" cy="874206"/>
          </a:xfrm>
          <a:prstGeom prst="ellipse">
            <a:avLst/>
          </a:prstGeom>
          <a:solidFill>
            <a:srgbClr val="053448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94000"/>
              </a:lnSpc>
            </a:pPr>
            <a:r>
              <a:rPr lang="en-US" b="1" dirty="0">
                <a:solidFill>
                  <a:schemeClr val="bg1"/>
                </a:solidFill>
              </a:rPr>
              <a:t>Staff Groups</a:t>
            </a:r>
          </a:p>
        </p:txBody>
      </p:sp>
      <p:sp>
        <p:nvSpPr>
          <p:cNvPr id="10" name="Oval 9"/>
          <p:cNvSpPr/>
          <p:nvPr/>
        </p:nvSpPr>
        <p:spPr>
          <a:xfrm>
            <a:off x="6226072" y="5627073"/>
            <a:ext cx="1957527" cy="874206"/>
          </a:xfrm>
          <a:prstGeom prst="ellipse">
            <a:avLst/>
          </a:prstGeom>
          <a:solidFill>
            <a:srgbClr val="053448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94000"/>
              </a:lnSpc>
            </a:pPr>
            <a:r>
              <a:rPr lang="en-US" b="1" dirty="0">
                <a:solidFill>
                  <a:schemeClr val="bg1"/>
                </a:solidFill>
              </a:rPr>
              <a:t>Workshops</a:t>
            </a:r>
          </a:p>
        </p:txBody>
      </p:sp>
    </p:spTree>
    <p:extLst>
      <p:ext uri="{BB962C8B-B14F-4D97-AF65-F5344CB8AC3E}">
        <p14:creationId xmlns:p14="http://schemas.microsoft.com/office/powerpoint/2010/main" val="5585877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2928" cy="6857999"/>
          </a:xfrm>
          <a:prstGeom prst="rect">
            <a:avLst/>
          </a:prstGeom>
        </p:spPr>
      </p:pic>
      <p:sp>
        <p:nvSpPr>
          <p:cNvPr id="6" name="Title 4"/>
          <p:cNvSpPr txBox="1">
            <a:spLocks/>
          </p:cNvSpPr>
          <p:nvPr/>
        </p:nvSpPr>
        <p:spPr>
          <a:xfrm>
            <a:off x="1737360" y="209006"/>
            <a:ext cx="7064996" cy="84908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 Black"/>
              </a:rPr>
              <a:t>3. Choosing the Correct Research Methodology</a:t>
            </a:r>
            <a:r>
              <a:rPr lang="en-IE" sz="2800" noProof="0" dirty="0">
                <a:solidFill>
                  <a:sysClr val="windowText" lastClr="000000"/>
                </a:solidFill>
                <a:latin typeface="Lato Black"/>
              </a:rPr>
              <a:t> - II</a:t>
            </a:r>
            <a:endParaRPr kumimoji="0" lang="en-IE" sz="2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 Black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t="3993"/>
          <a:stretch/>
        </p:blipFill>
        <p:spPr>
          <a:xfrm>
            <a:off x="1752880" y="1507254"/>
            <a:ext cx="3543305" cy="2553741"/>
          </a:xfrm>
          <a:prstGeom prst="roundRect">
            <a:avLst/>
          </a:prstGeom>
        </p:spPr>
      </p:pic>
      <p:pic>
        <p:nvPicPr>
          <p:cNvPr id="5" name="Picture 4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5454440" y="1471849"/>
            <a:ext cx="3531306" cy="2553741"/>
          </a:xfrm>
          <a:prstGeom prst="round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400" b="97600" l="2757" r="98622">
                        <a14:foregroundMark x1="56015" y1="75800" x2="56015" y2="75800"/>
                        <a14:foregroundMark x1="59774" y1="75800" x2="59774" y2="75800"/>
                        <a14:foregroundMark x1="61529" y1="76600" x2="61529" y2="76600"/>
                        <a14:foregroundMark x1="50501" y1="75000" x2="50501" y2="75000"/>
                        <a14:foregroundMark x1="73684" y1="76600" x2="73684" y2="76600"/>
                      </a14:backgroundRemoval>
                    </a14:imgEffect>
                  </a14:imgLayer>
                </a14:imgProps>
              </a:ext>
            </a:extLst>
          </a:blip>
          <a:srcRect l="7748" t="7536" r="14544" b="9403"/>
          <a:stretch/>
        </p:blipFill>
        <p:spPr>
          <a:xfrm>
            <a:off x="1986609" y="4381967"/>
            <a:ext cx="1936620" cy="176235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9578" t="24754" r="40285" b="8700"/>
          <a:stretch/>
        </p:blipFill>
        <p:spPr>
          <a:xfrm>
            <a:off x="4558068" y="4602748"/>
            <a:ext cx="1181238" cy="156782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14129" t="38655" r="34282" b="9755"/>
          <a:stretch/>
        </p:blipFill>
        <p:spPr>
          <a:xfrm>
            <a:off x="6925899" y="4589679"/>
            <a:ext cx="1209057" cy="1209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713416"/>
      </p:ext>
    </p:extLst>
  </p:cSld>
  <p:clrMapOvr>
    <a:masterClrMapping/>
  </p:clrMapOvr>
</p:sld>
</file>

<file path=ppt/theme/theme1.xml><?xml version="1.0" encoding="utf-8"?>
<a:theme xmlns:a="http://schemas.openxmlformats.org/drawingml/2006/main" name="2nd Page">
  <a:themeElements>
    <a:clrScheme name="AIMRO">
      <a:dk1>
        <a:sysClr val="windowText" lastClr="000000"/>
      </a:dk1>
      <a:lt1>
        <a:sysClr val="window" lastClr="FFFFFF"/>
      </a:lt1>
      <a:dk2>
        <a:srgbClr val="ED7D31"/>
      </a:dk2>
      <a:lt2>
        <a:srgbClr val="E7E6E6"/>
      </a:lt2>
      <a:accent1>
        <a:srgbClr val="FFC000"/>
      </a:accent1>
      <a:accent2>
        <a:srgbClr val="85B8C2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1">
    <a:dk1>
      <a:srgbClr val="646563"/>
    </a:dk1>
    <a:lt1>
      <a:sysClr val="window" lastClr="FFFFFF"/>
    </a:lt1>
    <a:dk2>
      <a:srgbClr val="04617B"/>
    </a:dk2>
    <a:lt2>
      <a:srgbClr val="333333"/>
    </a:lt2>
    <a:accent1>
      <a:srgbClr val="DF40C2"/>
    </a:accent1>
    <a:accent2>
      <a:srgbClr val="44C6FF"/>
    </a:accent2>
    <a:accent3>
      <a:srgbClr val="FA4F71"/>
    </a:accent3>
    <a:accent4>
      <a:srgbClr val="EFC678"/>
    </a:accent4>
    <a:accent5>
      <a:srgbClr val="B5DB7A"/>
    </a:accent5>
    <a:accent6>
      <a:srgbClr val="468AE1"/>
    </a:accent6>
    <a:hlink>
      <a:srgbClr val="FFBE5F"/>
    </a:hlink>
    <a:folHlink>
      <a:srgbClr val="BE0BFF"/>
    </a:folHlink>
  </a:clrScheme>
  <a:fontScheme name="10_Office Theme">
    <a:majorFont>
      <a:latin typeface=""/>
      <a:ea typeface=""/>
      <a:cs typeface=""/>
    </a:majorFont>
    <a:minorFont>
      <a:latin typeface="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3217</TotalTime>
  <Words>390</Words>
  <Application>Microsoft Office PowerPoint</Application>
  <PresentationFormat>On-screen Show (4:3)</PresentationFormat>
  <Paragraphs>96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Bell MT</vt:lpstr>
      <vt:lpstr>Calibri</vt:lpstr>
      <vt:lpstr>Lato Black</vt:lpstr>
      <vt:lpstr>Times New Roman</vt:lpstr>
      <vt:lpstr>2nd Page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Marie Hobbs</dc:creator>
  <cp:lastModifiedBy>Richard Colwell</cp:lastModifiedBy>
  <cp:revision>224</cp:revision>
  <cp:lastPrinted>2016-10-11T08:31:43Z</cp:lastPrinted>
  <dcterms:created xsi:type="dcterms:W3CDTF">2016-09-29T14:25:21Z</dcterms:created>
  <dcterms:modified xsi:type="dcterms:W3CDTF">2016-10-12T13:37:37Z</dcterms:modified>
</cp:coreProperties>
</file>