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 id="2147483672" r:id="rId2"/>
    <p:sldMasterId id="2147483684" r:id="rId3"/>
    <p:sldMasterId id="2147483686" r:id="rId4"/>
  </p:sldMasterIdLst>
  <p:notesMasterIdLst>
    <p:notesMasterId r:id="rId41"/>
  </p:notesMasterIdLst>
  <p:handoutMasterIdLst>
    <p:handoutMasterId r:id="rId42"/>
  </p:handoutMasterIdLst>
  <p:sldIdLst>
    <p:sldId id="293" r:id="rId5"/>
    <p:sldId id="258" r:id="rId6"/>
    <p:sldId id="275" r:id="rId7"/>
    <p:sldId id="279" r:id="rId8"/>
    <p:sldId id="259" r:id="rId9"/>
    <p:sldId id="285" r:id="rId10"/>
    <p:sldId id="260" r:id="rId11"/>
    <p:sldId id="261" r:id="rId12"/>
    <p:sldId id="302" r:id="rId13"/>
    <p:sldId id="295" r:id="rId14"/>
    <p:sldId id="280" r:id="rId15"/>
    <p:sldId id="305" r:id="rId16"/>
    <p:sldId id="296" r:id="rId17"/>
    <p:sldId id="301" r:id="rId18"/>
    <p:sldId id="298" r:id="rId19"/>
    <p:sldId id="297" r:id="rId20"/>
    <p:sldId id="292" r:id="rId21"/>
    <p:sldId id="263" r:id="rId22"/>
    <p:sldId id="265" r:id="rId23"/>
    <p:sldId id="290" r:id="rId24"/>
    <p:sldId id="282" r:id="rId25"/>
    <p:sldId id="284" r:id="rId26"/>
    <p:sldId id="304" r:id="rId27"/>
    <p:sldId id="303" r:id="rId28"/>
    <p:sldId id="277" r:id="rId29"/>
    <p:sldId id="264" r:id="rId30"/>
    <p:sldId id="286" r:id="rId31"/>
    <p:sldId id="268" r:id="rId32"/>
    <p:sldId id="291" r:id="rId33"/>
    <p:sldId id="289" r:id="rId34"/>
    <p:sldId id="287" r:id="rId35"/>
    <p:sldId id="262" r:id="rId36"/>
    <p:sldId id="271" r:id="rId37"/>
    <p:sldId id="272" r:id="rId38"/>
    <p:sldId id="273" r:id="rId39"/>
    <p:sldId id="276" r:id="rId40"/>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e Hobbs" initials="MH" lastIdx="1" clrIdx="0">
    <p:extLst>
      <p:ext uri="{19B8F6BF-5375-455C-9EA6-DF929625EA0E}">
        <p15:presenceInfo xmlns:p15="http://schemas.microsoft.com/office/powerpoint/2012/main" userId="Marie Hobb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601D"/>
    <a:srgbClr val="FCAB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25" autoAdjust="0"/>
    <p:restoredTop sz="94660"/>
  </p:normalViewPr>
  <p:slideViewPr>
    <p:cSldViewPr snapToGrid="0">
      <p:cViewPr varScale="1">
        <p:scale>
          <a:sx n="109" d="100"/>
          <a:sy n="109" d="100"/>
        </p:scale>
        <p:origin x="1044" y="96"/>
      </p:cViewPr>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76" d="100"/>
          <a:sy n="76" d="100"/>
        </p:scale>
        <p:origin x="3306"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336AAA7E-C949-4E43-AAC5-7BF5D6948C8B}" type="datetimeFigureOut">
              <a:rPr lang="en-IE" smtClean="0"/>
              <a:t>12/10/2016</a:t>
            </a:fld>
            <a:endParaRPr lang="en-IE"/>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2213FC44-1A1B-4D3B-AE2A-067EEFDE2901}" type="slidenum">
              <a:rPr lang="en-IE" smtClean="0"/>
              <a:t>‹#›</a:t>
            </a:fld>
            <a:endParaRPr lang="en-IE"/>
          </a:p>
        </p:txBody>
      </p:sp>
    </p:spTree>
    <p:extLst>
      <p:ext uri="{BB962C8B-B14F-4D97-AF65-F5344CB8AC3E}">
        <p14:creationId xmlns:p14="http://schemas.microsoft.com/office/powerpoint/2010/main" val="15252280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C8A7862B-92FE-493A-A671-D64C18616D29}" type="datetimeFigureOut">
              <a:rPr lang="en-US" smtClean="0"/>
              <a:t>10/12/2016</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14BC37B-7C3A-4632-BE6B-25820585490F}" type="slidenum">
              <a:rPr lang="en-US" smtClean="0"/>
              <a:t>‹#›</a:t>
            </a:fld>
            <a:endParaRPr lang="en-US"/>
          </a:p>
        </p:txBody>
      </p:sp>
    </p:spTree>
    <p:extLst>
      <p:ext uri="{BB962C8B-B14F-4D97-AF65-F5344CB8AC3E}">
        <p14:creationId xmlns:p14="http://schemas.microsoft.com/office/powerpoint/2010/main" val="3333893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4BC37B-7C3A-4632-BE6B-25820585490F}" type="slidenum">
              <a:rPr lang="en-US" smtClean="0"/>
              <a:t>1</a:t>
            </a:fld>
            <a:endParaRPr lang="en-US"/>
          </a:p>
        </p:txBody>
      </p:sp>
    </p:spTree>
    <p:extLst>
      <p:ext uri="{BB962C8B-B14F-4D97-AF65-F5344CB8AC3E}">
        <p14:creationId xmlns:p14="http://schemas.microsoft.com/office/powerpoint/2010/main" val="1307533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3200" b="1" dirty="0" smtClean="0">
                <a:solidFill>
                  <a:srgbClr val="C00000"/>
                </a:solidFill>
              </a:rPr>
              <a:t>Herding</a:t>
            </a:r>
            <a:r>
              <a:rPr lang="en-GB" dirty="0" smtClean="0"/>
              <a:t> is another phenomenon we see…. We all want what everyone else has…. We all look around at what others are doing and we often emulate…. </a:t>
            </a:r>
            <a:endParaRPr lang="en-US" dirty="0"/>
          </a:p>
          <a:p>
            <a:r>
              <a:rPr lang="en-GB" dirty="0" smtClean="0"/>
              <a:t>. </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10</a:t>
            </a:fld>
            <a:endParaRPr lang="en-US"/>
          </a:p>
        </p:txBody>
      </p:sp>
    </p:spTree>
    <p:extLst>
      <p:ext uri="{BB962C8B-B14F-4D97-AF65-F5344CB8AC3E}">
        <p14:creationId xmlns:p14="http://schemas.microsoft.com/office/powerpoint/2010/main" val="3584929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330325"/>
            <a:ext cx="4464050" cy="3349625"/>
          </a:xfrm>
        </p:spPr>
      </p:sp>
      <p:sp>
        <p:nvSpPr>
          <p:cNvPr id="3" name="Notes Placeholder 2"/>
          <p:cNvSpPr>
            <a:spLocks noGrp="1"/>
          </p:cNvSpPr>
          <p:nvPr>
            <p:ph type="body" idx="1"/>
          </p:nvPr>
        </p:nvSpPr>
        <p:spPr/>
        <p:txBody>
          <a:bodyPr/>
          <a:lstStyle/>
          <a:p>
            <a:r>
              <a:rPr lang="en-IE" dirty="0" smtClean="0"/>
              <a:t>We need to consider beyond the data…. Reality check what we recommend</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11</a:t>
            </a:fld>
            <a:endParaRPr lang="en-US"/>
          </a:p>
        </p:txBody>
      </p:sp>
    </p:spTree>
    <p:extLst>
      <p:ext uri="{BB962C8B-B14F-4D97-AF65-F5344CB8AC3E}">
        <p14:creationId xmlns:p14="http://schemas.microsoft.com/office/powerpoint/2010/main" val="2937494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400" b="1" dirty="0" smtClean="0">
                <a:solidFill>
                  <a:srgbClr val="C00000"/>
                </a:solidFill>
              </a:rPr>
              <a:t>CONCEPT OF </a:t>
            </a:r>
            <a:r>
              <a:rPr lang="en-GB" sz="2400" b="1" u="sng" dirty="0" smtClean="0">
                <a:solidFill>
                  <a:srgbClr val="C00000"/>
                </a:solidFill>
              </a:rPr>
              <a:t>LICENSING:</a:t>
            </a:r>
            <a:r>
              <a:rPr lang="en-GB" sz="2400" b="1" dirty="0">
                <a:solidFill>
                  <a:srgbClr val="C00000"/>
                </a:solidFill>
              </a:rPr>
              <a:t> </a:t>
            </a:r>
            <a:endParaRPr lang="en-GB" sz="2400" b="1" dirty="0" smtClean="0">
              <a:solidFill>
                <a:srgbClr val="C00000"/>
              </a:solidFill>
            </a:endParaRPr>
          </a:p>
          <a:p>
            <a:r>
              <a:rPr lang="en-GB" sz="2400" b="1" dirty="0" smtClean="0">
                <a:solidFill>
                  <a:srgbClr val="C00000"/>
                </a:solidFill>
              </a:rPr>
              <a:t>Elec car; 50% offset by compensating actions </a:t>
            </a:r>
          </a:p>
          <a:p>
            <a:endParaRPr lang="en-GB" dirty="0"/>
          </a:p>
          <a:p>
            <a:r>
              <a:rPr lang="en-GB" dirty="0" smtClean="0"/>
              <a:t>We need to think holistically about behaviour….</a:t>
            </a:r>
          </a:p>
          <a:p>
            <a:endParaRPr lang="en-GB" dirty="0"/>
          </a:p>
          <a:p>
            <a:r>
              <a:rPr lang="en-GB" sz="1600" b="1" dirty="0" smtClean="0">
                <a:solidFill>
                  <a:srgbClr val="C00000"/>
                </a:solidFill>
              </a:rPr>
              <a:t>Going to the gym means I can treat myself later</a:t>
            </a:r>
          </a:p>
          <a:p>
            <a:endParaRPr lang="en-GB" sz="1600" b="1" dirty="0">
              <a:solidFill>
                <a:srgbClr val="C00000"/>
              </a:solidFill>
            </a:endParaRPr>
          </a:p>
          <a:p>
            <a:r>
              <a:rPr lang="en-GB" sz="1600" b="1" dirty="0" smtClean="0">
                <a:solidFill>
                  <a:srgbClr val="C00000"/>
                </a:solidFill>
              </a:rPr>
              <a:t>Buying an electrical car means I can offset my “goodness” </a:t>
            </a:r>
            <a:r>
              <a:rPr lang="en-GB" sz="1600" b="1" dirty="0" err="1" smtClean="0">
                <a:solidFill>
                  <a:srgbClr val="C00000"/>
                </a:solidFill>
              </a:rPr>
              <a:t>elsewehere</a:t>
            </a:r>
            <a:r>
              <a:rPr lang="en-GB" sz="1600" b="1" dirty="0" smtClean="0">
                <a:solidFill>
                  <a:srgbClr val="C00000"/>
                </a:solidFill>
              </a:rPr>
              <a:t>…. </a:t>
            </a:r>
          </a:p>
          <a:p>
            <a:r>
              <a:rPr lang="en-GB" dirty="0" smtClean="0"/>
              <a:t>Compensating behaviours like this are estimated to offset half of the good that is done!  </a:t>
            </a:r>
          </a:p>
          <a:p>
            <a:endParaRPr lang="en-GB" dirty="0"/>
          </a:p>
          <a:p>
            <a:r>
              <a:rPr lang="en-GB" dirty="0" smtClean="0"/>
              <a:t>REL LIFE EXAMPLE</a:t>
            </a:r>
          </a:p>
          <a:p>
            <a:endParaRPr lang="en-GB" dirty="0"/>
          </a:p>
          <a:p>
            <a:r>
              <a:rPr lang="en-GB" dirty="0" err="1" smtClean="0"/>
              <a:t>Shwopping</a:t>
            </a:r>
            <a:r>
              <a:rPr lang="en-GB" dirty="0" smtClean="0"/>
              <a:t> – swop old clothes for new or vouchers… Avoids LOSS AVERSION of giving up on the old and allows offsetting by buying something new…. </a:t>
            </a:r>
          </a:p>
          <a:p>
            <a:endParaRPr lang="en-GB" dirty="0"/>
          </a:p>
          <a:p>
            <a:r>
              <a:rPr lang="en-GB" dirty="0" smtClean="0"/>
              <a:t>LICENSING</a:t>
            </a:r>
          </a:p>
          <a:p>
            <a:endParaRPr lang="en-GB" dirty="0"/>
          </a:p>
          <a:p>
            <a:r>
              <a:rPr lang="en-GB" dirty="0" smtClean="0"/>
              <a:t>How can brands play on this… You’ve been good all week…. </a:t>
            </a:r>
          </a:p>
          <a:p>
            <a:endParaRPr lang="en-GB" dirty="0"/>
          </a:p>
          <a:p>
            <a:r>
              <a:rPr lang="en-GB" dirty="0" err="1" smtClean="0"/>
              <a:t>Ahhhh</a:t>
            </a:r>
            <a:r>
              <a:rPr lang="en-GB" dirty="0" smtClean="0"/>
              <a:t>!</a:t>
            </a:r>
          </a:p>
          <a:p>
            <a:endParaRPr lang="en-GB" dirty="0"/>
          </a:p>
          <a:p>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13</a:t>
            </a:fld>
            <a:endParaRPr lang="en-US"/>
          </a:p>
        </p:txBody>
      </p:sp>
    </p:spTree>
    <p:extLst>
      <p:ext uri="{BB962C8B-B14F-4D97-AF65-F5344CB8AC3E}">
        <p14:creationId xmlns:p14="http://schemas.microsoft.com/office/powerpoint/2010/main" val="1074274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Licensing in action</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14</a:t>
            </a:fld>
            <a:endParaRPr lang="en-US"/>
          </a:p>
        </p:txBody>
      </p:sp>
    </p:spTree>
    <p:extLst>
      <p:ext uri="{BB962C8B-B14F-4D97-AF65-F5344CB8AC3E}">
        <p14:creationId xmlns:p14="http://schemas.microsoft.com/office/powerpoint/2010/main" val="1262528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400" b="1" dirty="0" smtClean="0">
                <a:solidFill>
                  <a:srgbClr val="C00000"/>
                </a:solidFill>
              </a:rPr>
              <a:t>PRIMING: CAN BE DONE WITH ANY OF THE SENSES; EVEN WORDS</a:t>
            </a:r>
          </a:p>
          <a:p>
            <a:endParaRPr lang="en-GB" dirty="0"/>
          </a:p>
          <a:p>
            <a:r>
              <a:rPr lang="en-GB" dirty="0" smtClean="0"/>
              <a:t>Pumping the smell of coffee have been attributed to sales of </a:t>
            </a:r>
            <a:r>
              <a:rPr lang="en-GB" sz="2000" b="1" dirty="0" smtClean="0">
                <a:solidFill>
                  <a:srgbClr val="C00000"/>
                </a:solidFill>
              </a:rPr>
              <a:t>+300% </a:t>
            </a:r>
            <a:r>
              <a:rPr lang="en-GB" dirty="0" smtClean="0"/>
              <a:t>in certain stores. </a:t>
            </a:r>
          </a:p>
          <a:p>
            <a:endParaRPr lang="en-GB" dirty="0"/>
          </a:p>
          <a:p>
            <a:r>
              <a:rPr lang="en-GB" sz="1800" b="1" dirty="0" smtClean="0">
                <a:solidFill>
                  <a:srgbClr val="C00000"/>
                </a:solidFill>
              </a:rPr>
              <a:t>50% uptake in taking smaller plates</a:t>
            </a:r>
            <a:r>
              <a:rPr lang="en-GB" dirty="0" smtClean="0"/>
              <a:t>… Perceptual illusion at play</a:t>
            </a:r>
          </a:p>
          <a:p>
            <a:endParaRPr lang="en-GB" dirty="0"/>
          </a:p>
          <a:p>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15</a:t>
            </a:fld>
            <a:endParaRPr lang="en-US"/>
          </a:p>
        </p:txBody>
      </p:sp>
    </p:spTree>
    <p:extLst>
      <p:ext uri="{BB962C8B-B14F-4D97-AF65-F5344CB8AC3E}">
        <p14:creationId xmlns:p14="http://schemas.microsoft.com/office/powerpoint/2010/main" val="747301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800" b="1" dirty="0" smtClean="0">
                <a:solidFill>
                  <a:srgbClr val="C00000"/>
                </a:solidFill>
              </a:rPr>
              <a:t>PRIMACY AND THE DEFAULT</a:t>
            </a:r>
          </a:p>
          <a:p>
            <a:endParaRPr lang="en-GB" sz="1800" b="1" dirty="0"/>
          </a:p>
          <a:p>
            <a:r>
              <a:rPr lang="en-GB" sz="1800" b="1" dirty="0" smtClean="0"/>
              <a:t>Category Mgmt. Sequencing</a:t>
            </a:r>
          </a:p>
          <a:p>
            <a:endParaRPr lang="en-GB" sz="1800" b="1" dirty="0"/>
          </a:p>
          <a:p>
            <a:r>
              <a:rPr lang="en-GB" sz="1800" b="1" dirty="0" smtClean="0"/>
              <a:t>We read left – right </a:t>
            </a:r>
            <a:r>
              <a:rPr lang="en-GB" sz="1800" b="1" dirty="0" err="1" smtClean="0"/>
              <a:t>etc</a:t>
            </a:r>
            <a:endParaRPr lang="en-US" sz="1000" b="1" dirty="0"/>
          </a:p>
        </p:txBody>
      </p:sp>
      <p:sp>
        <p:nvSpPr>
          <p:cNvPr id="4" name="Slide Number Placeholder 3"/>
          <p:cNvSpPr>
            <a:spLocks noGrp="1"/>
          </p:cNvSpPr>
          <p:nvPr>
            <p:ph type="sldNum" sz="quarter" idx="10"/>
          </p:nvPr>
        </p:nvSpPr>
        <p:spPr/>
        <p:txBody>
          <a:bodyPr/>
          <a:lstStyle/>
          <a:p>
            <a:fld id="{D14BC37B-7C3A-4632-BE6B-25820585490F}" type="slidenum">
              <a:rPr lang="en-US" smtClean="0"/>
              <a:t>16</a:t>
            </a:fld>
            <a:endParaRPr lang="en-US"/>
          </a:p>
        </p:txBody>
      </p:sp>
    </p:spTree>
    <p:extLst>
      <p:ext uri="{BB962C8B-B14F-4D97-AF65-F5344CB8AC3E}">
        <p14:creationId xmlns:p14="http://schemas.microsoft.com/office/powerpoint/2010/main" val="25749856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951577"/>
            <a:ext cx="5438140" cy="3908614"/>
          </a:xfrm>
        </p:spPr>
        <p:txBody>
          <a:bodyPr/>
          <a:lstStyle/>
          <a:p>
            <a:pPr lvl="0"/>
            <a:r>
              <a:rPr lang="en-GB" sz="3600" b="1" dirty="0" smtClean="0">
                <a:solidFill>
                  <a:srgbClr val="C00000"/>
                </a:solidFill>
              </a:rPr>
              <a:t>BRIBERY WORKS</a:t>
            </a:r>
            <a:endParaRPr lang="en-GB" b="1" dirty="0" smtClean="0">
              <a:solidFill>
                <a:srgbClr val="C00000"/>
              </a:solidFill>
            </a:endParaRPr>
          </a:p>
          <a:p>
            <a:pPr lvl="0"/>
            <a:r>
              <a:rPr lang="en-GB" dirty="0" smtClean="0"/>
              <a:t>Diners in a restaurant…. </a:t>
            </a:r>
          </a:p>
          <a:p>
            <a:pPr lvl="0"/>
            <a:r>
              <a:rPr lang="en-GB" sz="2000" b="1" dirty="0" smtClean="0">
                <a:solidFill>
                  <a:srgbClr val="C00000"/>
                </a:solidFill>
              </a:rPr>
              <a:t>Give a mint tips up by +3%</a:t>
            </a:r>
          </a:p>
          <a:p>
            <a:pPr lvl="0"/>
            <a:r>
              <a:rPr lang="en-GB" sz="2000" b="1" dirty="0" smtClean="0">
                <a:solidFill>
                  <a:srgbClr val="C00000"/>
                </a:solidFill>
              </a:rPr>
              <a:t>2 mints +14%</a:t>
            </a:r>
          </a:p>
          <a:p>
            <a:r>
              <a:rPr lang="en-GB" sz="2000" b="1" dirty="0" smtClean="0">
                <a:solidFill>
                  <a:srgbClr val="C00000"/>
                </a:solidFill>
              </a:rPr>
              <a:t>Walk over and </a:t>
            </a:r>
            <a:r>
              <a:rPr lang="en-GB" sz="2000" b="1" dirty="0">
                <a:solidFill>
                  <a:srgbClr val="C00000"/>
                </a:solidFill>
              </a:rPr>
              <a:t>return+23% </a:t>
            </a:r>
          </a:p>
          <a:p>
            <a:pPr lvl="0"/>
            <a:r>
              <a:rPr lang="en-GB" sz="2000" b="1" dirty="0" smtClean="0">
                <a:solidFill>
                  <a:srgbClr val="C00000"/>
                </a:solidFill>
              </a:rPr>
              <a:t> saying “For you nice people here are some more mints” (PERSONALISE IT)</a:t>
            </a:r>
            <a:endParaRPr lang="en-US" sz="2000" b="1" dirty="0">
              <a:solidFill>
                <a:srgbClr val="C00000"/>
              </a:solidFill>
            </a:endParaRPr>
          </a:p>
        </p:txBody>
      </p:sp>
      <p:sp>
        <p:nvSpPr>
          <p:cNvPr id="4" name="Slide Number Placeholder 3"/>
          <p:cNvSpPr>
            <a:spLocks noGrp="1"/>
          </p:cNvSpPr>
          <p:nvPr>
            <p:ph type="sldNum" sz="quarter" idx="10"/>
          </p:nvPr>
        </p:nvSpPr>
        <p:spPr/>
        <p:txBody>
          <a:bodyPr/>
          <a:lstStyle/>
          <a:p>
            <a:fld id="{D14BC37B-7C3A-4632-BE6B-25820585490F}" type="slidenum">
              <a:rPr lang="en-US" smtClean="0"/>
              <a:t>17</a:t>
            </a:fld>
            <a:endParaRPr lang="en-US"/>
          </a:p>
        </p:txBody>
      </p:sp>
    </p:spTree>
    <p:extLst>
      <p:ext uri="{BB962C8B-B14F-4D97-AF65-F5344CB8AC3E}">
        <p14:creationId xmlns:p14="http://schemas.microsoft.com/office/powerpoint/2010/main" val="3297640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330325"/>
            <a:ext cx="4464050" cy="3349625"/>
          </a:xfrm>
        </p:spPr>
      </p:sp>
      <p:sp>
        <p:nvSpPr>
          <p:cNvPr id="3" name="Notes Placeholder 2"/>
          <p:cNvSpPr>
            <a:spLocks noGrp="1"/>
          </p:cNvSpPr>
          <p:nvPr>
            <p:ph type="body" idx="1"/>
          </p:nvPr>
        </p:nvSpPr>
        <p:spPr/>
        <p:txBody>
          <a:bodyPr/>
          <a:lstStyle/>
          <a:p>
            <a:r>
              <a:rPr lang="en-IE" dirty="0" smtClean="0"/>
              <a:t>When </a:t>
            </a:r>
            <a:r>
              <a:rPr lang="en-IE" dirty="0"/>
              <a:t>it comes to a mortgage, there is a lot to be said for shopping around. According to the latest information from the Competition and Consumer Protection Commission, a homebuyer borrowing €280,000 over 25 years can save almost €150 a month in repayments between the cheapest and most expensive options </a:t>
            </a:r>
            <a:r>
              <a:rPr lang="en-IE" dirty="0" smtClean="0"/>
              <a:t>available</a:t>
            </a:r>
          </a:p>
          <a:p>
            <a:endParaRPr lang="en-IE" dirty="0"/>
          </a:p>
          <a:p>
            <a:r>
              <a:rPr lang="en-IE" dirty="0"/>
              <a:t>Best value at the moment in variable rates is the Ulster Bank Lifetime Loyalty Flexible Variable mortgage at 3.1 per cent. This works out at €1,150.63 per month in repayments over 25 years. At the other end of the scale is the Bank of Ireland variable mortgage at 4.2 per cent, with a monthly repayment of €1,293.46</a:t>
            </a:r>
            <a:r>
              <a:rPr lang="en-IE" dirty="0" smtClean="0"/>
              <a:t>.</a:t>
            </a:r>
          </a:p>
          <a:p>
            <a:endParaRPr lang="en-IE" dirty="0"/>
          </a:p>
          <a:p>
            <a:r>
              <a:rPr lang="en-IE" dirty="0"/>
              <a:t>To put this in context, over the lifetime of the cheapest and most expensive mortgage on the list below, the difference in total repayments would be an eye-watering €42,892</a:t>
            </a:r>
            <a:r>
              <a:rPr lang="en-IE" dirty="0" smtClean="0"/>
              <a:t>.</a:t>
            </a:r>
          </a:p>
          <a:p>
            <a:endParaRPr lang="en-IE" dirty="0"/>
          </a:p>
          <a:p>
            <a:r>
              <a:rPr lang="en-IE" dirty="0" smtClean="0"/>
              <a:t>GET % SHOP AROUND ETC</a:t>
            </a:r>
            <a:endParaRPr lang="en-IE" dirty="0"/>
          </a:p>
          <a:p>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18</a:t>
            </a:fld>
            <a:endParaRPr lang="en-US"/>
          </a:p>
        </p:txBody>
      </p:sp>
    </p:spTree>
    <p:extLst>
      <p:ext uri="{BB962C8B-B14F-4D97-AF65-F5344CB8AC3E}">
        <p14:creationId xmlns:p14="http://schemas.microsoft.com/office/powerpoint/2010/main" val="2380704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2000" b="1" dirty="0" smtClean="0">
                <a:solidFill>
                  <a:srgbClr val="C00000"/>
                </a:solidFill>
              </a:rPr>
              <a:t>BUY NOW PAY LATER, </a:t>
            </a:r>
            <a:r>
              <a:rPr lang="en-GB" sz="2000" b="1" u="sng" dirty="0" smtClean="0">
                <a:solidFill>
                  <a:srgbClr val="C00000"/>
                </a:solidFill>
              </a:rPr>
              <a:t>LOSS AVERSION THEORY</a:t>
            </a:r>
            <a:r>
              <a:rPr lang="en-GB" sz="2000" b="1" dirty="0" smtClean="0">
                <a:solidFill>
                  <a:srgbClr val="C00000"/>
                </a:solidFill>
              </a:rPr>
              <a:t>….</a:t>
            </a:r>
          </a:p>
          <a:p>
            <a:pPr lvl="0"/>
            <a:endParaRPr lang="en-US" dirty="0" smtClean="0"/>
          </a:p>
          <a:p>
            <a:pPr lvl="0"/>
            <a:r>
              <a:rPr lang="en-US" dirty="0" smtClean="0"/>
              <a:t>Retailers </a:t>
            </a:r>
            <a:r>
              <a:rPr lang="en-US" dirty="0"/>
              <a:t>know that allowing consumers to delay payment can dramatically increase their willingness to buy. One reason delayed payments work is perfectly logical: the time value of money makes future payments less costly than immediate ones. But there is a second, less rational basis for this phenomenon. </a:t>
            </a:r>
            <a:r>
              <a:rPr lang="en-US" sz="2000" b="1" dirty="0">
                <a:solidFill>
                  <a:srgbClr val="C00000"/>
                </a:solidFill>
              </a:rPr>
              <a:t>Payments, like all losses, are viscerally unpleasant</a:t>
            </a:r>
            <a:r>
              <a:rPr lang="en-US" dirty="0"/>
              <a:t>. But emotions experienced in the present—</a:t>
            </a:r>
            <a:r>
              <a:rPr lang="en-US" i="1" dirty="0"/>
              <a:t>now</a:t>
            </a:r>
            <a:r>
              <a:rPr lang="en-US" dirty="0"/>
              <a:t>—are especially important. Even small delays in payment can soften the immediate sting of parting with your money and remove an important barrier to purchase.</a:t>
            </a:r>
          </a:p>
          <a:p>
            <a:r>
              <a:rPr lang="en-US" dirty="0"/>
              <a:t> </a:t>
            </a:r>
          </a:p>
          <a:p>
            <a:endParaRPr lang="en-GB" dirty="0"/>
          </a:p>
          <a:p>
            <a:r>
              <a:rPr lang="en-GB" dirty="0" err="1" smtClean="0"/>
              <a:t>Squidward</a:t>
            </a:r>
            <a:r>
              <a:rPr lang="en-GB" dirty="0" smtClean="0"/>
              <a:t>: </a:t>
            </a:r>
            <a:r>
              <a:rPr lang="en-GB" sz="1800" i="1" dirty="0" smtClean="0"/>
              <a:t>Why do today what you can put off until tomorrow</a:t>
            </a:r>
            <a:r>
              <a:rPr lang="en-GB" dirty="0" smtClean="0"/>
              <a:t>. </a:t>
            </a:r>
            <a:endParaRPr lang="en-US" dirty="0"/>
          </a:p>
          <a:p>
            <a:endParaRPr lang="en-GB" dirty="0" smtClean="0"/>
          </a:p>
          <a:p>
            <a:r>
              <a:rPr lang="en-GB" dirty="0" smtClean="0"/>
              <a:t>SSIA</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19</a:t>
            </a:fld>
            <a:endParaRPr lang="en-US"/>
          </a:p>
        </p:txBody>
      </p:sp>
    </p:spTree>
    <p:extLst>
      <p:ext uri="{BB962C8B-B14F-4D97-AF65-F5344CB8AC3E}">
        <p14:creationId xmlns:p14="http://schemas.microsoft.com/office/powerpoint/2010/main" val="24356070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 </a:t>
            </a:r>
          </a:p>
          <a:p>
            <a:r>
              <a:rPr lang="en-US" dirty="0"/>
              <a:t>Another way to minimize the pain of payment is to understand the ways “mental accounting” affects decision making. Consumers use different mental accounts for money they obtain from different sources rather than treating every dollar they own equally, as economists believe they do, or should. Commonly observed mental accounts include windfall gains, pocket money, income, and savings. Windfall gains and pocket money are usually the easiest for consumers to spend. Income is less easy to relinquish, and savings the most difficult of all.</a:t>
            </a:r>
          </a:p>
          <a:p>
            <a:endParaRPr lang="en-GB" dirty="0" smtClean="0"/>
          </a:p>
          <a:p>
            <a:r>
              <a:rPr lang="en-GB" dirty="0" smtClean="0"/>
              <a:t>SSIA unlocked the barrier</a:t>
            </a:r>
          </a:p>
          <a:p>
            <a:endParaRPr lang="en-GB" dirty="0"/>
          </a:p>
          <a:p>
            <a:r>
              <a:rPr lang="en-GB" dirty="0" smtClean="0"/>
              <a:t>How can banks now get people to release the shackles from </a:t>
            </a:r>
            <a:r>
              <a:rPr lang="en-GB" dirty="0" err="1" smtClean="0"/>
              <a:t>hteir</a:t>
            </a:r>
            <a:r>
              <a:rPr lang="en-GB" dirty="0" smtClean="0"/>
              <a:t> deposit accounts and invest? Position interest as a Booster? </a:t>
            </a:r>
            <a:r>
              <a:rPr lang="en-GB" dirty="0" err="1" smtClean="0"/>
              <a:t>etc</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20</a:t>
            </a:fld>
            <a:endParaRPr lang="en-US"/>
          </a:p>
        </p:txBody>
      </p:sp>
    </p:spTree>
    <p:extLst>
      <p:ext uri="{BB962C8B-B14F-4D97-AF65-F5344CB8AC3E}">
        <p14:creationId xmlns:p14="http://schemas.microsoft.com/office/powerpoint/2010/main" val="2888994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smtClean="0">
                <a:solidFill>
                  <a:srgbClr val="FF0000"/>
                </a:solidFill>
              </a:rPr>
              <a:t>For researchers Behavioural Economics should be instinctive </a:t>
            </a:r>
            <a:r>
              <a:rPr lang="en-GB" dirty="0" smtClean="0"/>
              <a:t>….. Recognising that people behave irrationally and make seemingly irrational choices and heaven forbid don’t do what they say they will do…. </a:t>
            </a:r>
          </a:p>
          <a:p>
            <a:endParaRPr lang="en-GB" dirty="0"/>
          </a:p>
          <a:p>
            <a:r>
              <a:rPr lang="en-GB" dirty="0" smtClean="0"/>
              <a:t>But it’s proliferation should force us to </a:t>
            </a:r>
            <a:r>
              <a:rPr lang="en-GB" sz="1400" b="1" dirty="0" smtClean="0">
                <a:solidFill>
                  <a:srgbClr val="C00000"/>
                </a:solidFill>
              </a:rPr>
              <a:t>think more about the possible truth that lurks beneath research findings</a:t>
            </a:r>
            <a:r>
              <a:rPr lang="en-GB" dirty="0" smtClean="0"/>
              <a:t>; it is always good to keep challenging ourselves.  It also throws down some interesting challenges in terms of how we can develop the science for MR purposes so that BE can become a structured addition to what we do.</a:t>
            </a:r>
          </a:p>
          <a:p>
            <a:endParaRPr lang="en-GB" dirty="0"/>
          </a:p>
          <a:p>
            <a:pPr algn="ctr"/>
            <a:r>
              <a:rPr lang="en-GB" sz="2000" b="1" dirty="0" smtClean="0">
                <a:solidFill>
                  <a:srgbClr val="C00000"/>
                </a:solidFill>
              </a:rPr>
              <a:t>It is not a panacea, it is not a fad….. It is JUST GOOD RESEARCH Practice</a:t>
            </a:r>
          </a:p>
          <a:p>
            <a:endParaRPr lang="en-GB" dirty="0"/>
          </a:p>
          <a:p>
            <a:r>
              <a:rPr lang="en-GB" dirty="0" smtClean="0"/>
              <a:t>Probe, explore, go beyond the data, observe and be brave </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2</a:t>
            </a:fld>
            <a:endParaRPr lang="en-US"/>
          </a:p>
        </p:txBody>
      </p:sp>
    </p:spTree>
    <p:extLst>
      <p:ext uri="{BB962C8B-B14F-4D97-AF65-F5344CB8AC3E}">
        <p14:creationId xmlns:p14="http://schemas.microsoft.com/office/powerpoint/2010/main" val="21403219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591070"/>
            <a:ext cx="5438140" cy="3908614"/>
          </a:xfrm>
        </p:spPr>
        <p:txBody>
          <a:bodyPr/>
          <a:lstStyle/>
          <a:p>
            <a:pPr lvl="0"/>
            <a:r>
              <a:rPr lang="en-GB" sz="1600" b="1" dirty="0" smtClean="0">
                <a:solidFill>
                  <a:srgbClr val="C00000"/>
                </a:solidFill>
              </a:rPr>
              <a:t>Paradox of Choice</a:t>
            </a:r>
            <a:r>
              <a:rPr lang="en-GB" dirty="0" smtClean="0"/>
              <a:t>….  </a:t>
            </a:r>
          </a:p>
          <a:p>
            <a:pPr lvl="0"/>
            <a:endParaRPr lang="en-GB" dirty="0"/>
          </a:p>
          <a:p>
            <a:r>
              <a:rPr lang="en-IE" sz="1400" b="1" dirty="0">
                <a:solidFill>
                  <a:srgbClr val="C00000"/>
                </a:solidFill>
              </a:rPr>
              <a:t>24 </a:t>
            </a:r>
            <a:r>
              <a:rPr lang="en-IE" sz="1400" b="1" dirty="0" err="1">
                <a:solidFill>
                  <a:srgbClr val="C00000"/>
                </a:solidFill>
              </a:rPr>
              <a:t>flavors</a:t>
            </a:r>
            <a:r>
              <a:rPr lang="en-IE" sz="1400" b="1" dirty="0">
                <a:solidFill>
                  <a:srgbClr val="C00000"/>
                </a:solidFill>
              </a:rPr>
              <a:t>, only 3% purchased, but of the customers who sampled 6, 30% did the same</a:t>
            </a:r>
            <a:r>
              <a:rPr lang="en-IE" sz="1400" dirty="0" smtClean="0"/>
              <a:t>.</a:t>
            </a:r>
            <a:endParaRPr lang="en-IE" sz="1400" b="1" dirty="0" smtClean="0"/>
          </a:p>
          <a:p>
            <a:r>
              <a:rPr lang="en-IE" sz="1400" b="1" dirty="0" smtClean="0"/>
              <a:t>DEFAULT AND LOSS AVERSION</a:t>
            </a:r>
            <a:endParaRPr lang="en-IE" sz="1400" b="1" dirty="0"/>
          </a:p>
          <a:p>
            <a:pPr lvl="0"/>
            <a:r>
              <a:rPr lang="en-IE" sz="1400" b="1" dirty="0">
                <a:solidFill>
                  <a:srgbClr val="C00000"/>
                </a:solidFill>
              </a:rPr>
              <a:t>Past research suggests that consumers end up choosing a greater number of features when they are in a delete rather than an add frame (Biswas, 2009).</a:t>
            </a:r>
          </a:p>
          <a:p>
            <a:pPr lvl="0"/>
            <a:endParaRPr lang="en-GB" dirty="0" smtClean="0"/>
          </a:p>
          <a:p>
            <a:pPr lvl="0"/>
            <a:r>
              <a:rPr lang="en-GB" dirty="0" smtClean="0"/>
              <a:t>Indecision and lower sales…. </a:t>
            </a:r>
            <a:r>
              <a:rPr lang="en-IE" sz="1000" dirty="0"/>
              <a:t>Sheena </a:t>
            </a:r>
            <a:r>
              <a:rPr lang="en-IE" sz="1000" dirty="0" err="1"/>
              <a:t>Iyengar</a:t>
            </a:r>
            <a:r>
              <a:rPr lang="en-IE" sz="1000" dirty="0"/>
              <a:t> from Columbia University set up a table laden with jams outside of an upscale grocery store in Menlo Park, CA. Over a period of two consecutive Saturdays, research assistants dressed up as store employees and offered samples of either 6 o</a:t>
            </a:r>
            <a:r>
              <a:rPr lang="en-IE" dirty="0"/>
              <a:t>r </a:t>
            </a:r>
            <a:r>
              <a:rPr lang="en-IE" sz="1100" dirty="0"/>
              <a:t>24 </a:t>
            </a:r>
            <a:r>
              <a:rPr lang="en-IE" sz="1100" dirty="0" err="1"/>
              <a:t>flavors</a:t>
            </a:r>
            <a:r>
              <a:rPr lang="en-IE" sz="1100" dirty="0"/>
              <a:t> of Wilkin and Sons Jams, a British jelly purveyor known for exotic </a:t>
            </a:r>
            <a:r>
              <a:rPr lang="en-IE" sz="1100" dirty="0" err="1"/>
              <a:t>flavors</a:t>
            </a:r>
            <a:r>
              <a:rPr lang="en-IE" sz="1100" dirty="0"/>
              <a:t>.</a:t>
            </a:r>
          </a:p>
          <a:p>
            <a:pPr lvl="0"/>
            <a:endParaRPr lang="en-IE" dirty="0"/>
          </a:p>
          <a:p>
            <a:r>
              <a:rPr lang="en-IE" dirty="0"/>
              <a:t>During the time periods when 24 </a:t>
            </a:r>
            <a:r>
              <a:rPr lang="en-IE" dirty="0" err="1"/>
              <a:t>flavors</a:t>
            </a:r>
            <a:r>
              <a:rPr lang="en-IE" dirty="0"/>
              <a:t> were offered, 60% of people stopped to sample the jams, compared to 40% when only 6 </a:t>
            </a:r>
            <a:r>
              <a:rPr lang="en-IE" dirty="0" err="1"/>
              <a:t>flavors</a:t>
            </a:r>
            <a:r>
              <a:rPr lang="en-IE" dirty="0"/>
              <a:t> were offered. These numbers seem in </a:t>
            </a:r>
            <a:r>
              <a:rPr lang="en-IE" dirty="0" err="1"/>
              <a:t>favor</a:t>
            </a:r>
            <a:r>
              <a:rPr lang="en-IE" dirty="0"/>
              <a:t> of more choices, but the important question is this: which group purchased more?</a:t>
            </a:r>
          </a:p>
          <a:p>
            <a:r>
              <a:rPr lang="en-IE" dirty="0"/>
              <a:t>Of the customers who sampled </a:t>
            </a:r>
            <a:r>
              <a:rPr lang="en-IE" sz="1800" b="1" dirty="0">
                <a:solidFill>
                  <a:srgbClr val="C00000"/>
                </a:solidFill>
              </a:rPr>
              <a:t>24 </a:t>
            </a:r>
            <a:r>
              <a:rPr lang="en-IE" sz="1800" b="1" dirty="0" err="1">
                <a:solidFill>
                  <a:srgbClr val="C00000"/>
                </a:solidFill>
              </a:rPr>
              <a:t>flavors</a:t>
            </a:r>
            <a:r>
              <a:rPr lang="en-IE" sz="1800" b="1" dirty="0">
                <a:solidFill>
                  <a:srgbClr val="C00000"/>
                </a:solidFill>
              </a:rPr>
              <a:t>, only 3% purchased, but of the customers who sampled 6, 30% did the same</a:t>
            </a:r>
            <a:r>
              <a:rPr lang="en-IE" dirty="0"/>
              <a:t>.</a:t>
            </a:r>
          </a:p>
          <a:p>
            <a:r>
              <a:rPr lang="en-IE" dirty="0"/>
              <a:t>SAME WITH ICE CREAM FOR EXAMPLE</a:t>
            </a:r>
          </a:p>
          <a:p>
            <a:pPr lvl="0"/>
            <a:endParaRPr lang="en-GB" dirty="0"/>
          </a:p>
          <a:p>
            <a:pPr lvl="0"/>
            <a:r>
              <a:rPr lang="en-GB" dirty="0" smtClean="0"/>
              <a:t>Customisation the right thing to do?  Are the insights we peddle around control stack up? </a:t>
            </a:r>
            <a:r>
              <a:rPr lang="en-GB" sz="2000" b="1" dirty="0" smtClean="0">
                <a:solidFill>
                  <a:srgbClr val="C00000"/>
                </a:solidFill>
              </a:rPr>
              <a:t>DEFAULT</a:t>
            </a:r>
          </a:p>
          <a:p>
            <a:pPr lvl="0"/>
            <a:endParaRPr lang="en-GB" dirty="0"/>
          </a:p>
          <a:p>
            <a:pPr lvl="0"/>
            <a:r>
              <a:rPr lang="en-IE" dirty="0"/>
              <a:t>In an add mode, customers start with a base model and then add more or better options. In a delete frame, the opposite process occurs, whereby customers have to deselect options or downgrade from a fully-loaded model. </a:t>
            </a:r>
            <a:r>
              <a:rPr lang="en-IE" sz="1800" b="1" dirty="0">
                <a:solidFill>
                  <a:srgbClr val="C00000"/>
                </a:solidFill>
              </a:rPr>
              <a:t>Past research suggests that consumers end up choosing a greater number of features when they are in a delete rather than an add frame (Biswas, 2009</a:t>
            </a:r>
            <a:r>
              <a:rPr lang="en-IE" sz="1800" b="1" dirty="0" smtClean="0">
                <a:solidFill>
                  <a:srgbClr val="C00000"/>
                </a:solidFill>
              </a:rPr>
              <a:t>).</a:t>
            </a:r>
          </a:p>
          <a:p>
            <a:pPr lvl="0"/>
            <a:endParaRPr lang="en-IE" sz="1000" dirty="0"/>
          </a:p>
          <a:p>
            <a:pPr lvl="0"/>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21</a:t>
            </a:fld>
            <a:endParaRPr lang="en-US" dirty="0"/>
          </a:p>
        </p:txBody>
      </p:sp>
    </p:spTree>
    <p:extLst>
      <p:ext uri="{BB962C8B-B14F-4D97-AF65-F5344CB8AC3E}">
        <p14:creationId xmlns:p14="http://schemas.microsoft.com/office/powerpoint/2010/main" val="12108941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330325"/>
            <a:ext cx="4464050" cy="3349625"/>
          </a:xfrm>
        </p:spPr>
      </p:sp>
      <p:sp>
        <p:nvSpPr>
          <p:cNvPr id="3" name="Notes Placeholder 2"/>
          <p:cNvSpPr>
            <a:spLocks noGrp="1"/>
          </p:cNvSpPr>
          <p:nvPr>
            <p:ph type="body" idx="1"/>
          </p:nvPr>
        </p:nvSpPr>
        <p:spPr>
          <a:xfrm>
            <a:off x="679768" y="5370035"/>
            <a:ext cx="5438140" cy="3315773"/>
          </a:xfrm>
        </p:spPr>
        <p:txBody>
          <a:bodyPr/>
          <a:lstStyle/>
          <a:p>
            <a:r>
              <a:rPr lang="en-IE" sz="2400" b="1" dirty="0" smtClean="0">
                <a:solidFill>
                  <a:srgbClr val="C00000"/>
                </a:solidFill>
              </a:rPr>
              <a:t>ANCHORING</a:t>
            </a:r>
            <a:endParaRPr lang="en-IE" b="1" dirty="0" smtClean="0">
              <a:solidFill>
                <a:srgbClr val="C00000"/>
              </a:solidFill>
            </a:endParaRPr>
          </a:p>
          <a:p>
            <a:endParaRPr lang="en-IE" dirty="0"/>
          </a:p>
          <a:p>
            <a:r>
              <a:rPr lang="en-IE" sz="2000" b="1" dirty="0" smtClean="0">
                <a:solidFill>
                  <a:srgbClr val="C00000"/>
                </a:solidFill>
              </a:rPr>
              <a:t>Over half of people choose the second cheapest bottle </a:t>
            </a:r>
            <a:r>
              <a:rPr lang="en-IE" dirty="0" smtClean="0"/>
              <a:t>of wine on a menu. </a:t>
            </a:r>
          </a:p>
          <a:p>
            <a:endParaRPr lang="en-IE" dirty="0"/>
          </a:p>
          <a:p>
            <a:r>
              <a:rPr lang="en-IE" dirty="0"/>
              <a:t>Avoid the second cheapest bottle on a wine list as, in most restaurants, this is the one the restaurateur pays the least for. Safe in the knowledge that customers don’t want to appear tight, owners tend to put the cheapest wine at a price slightly higher than the house wine – thus making the most profit. In most cases, the house wine will be better and </a:t>
            </a:r>
            <a:r>
              <a:rPr lang="en-IE" dirty="0" smtClean="0"/>
              <a:t>cheaper</a:t>
            </a:r>
          </a:p>
          <a:p>
            <a:endParaRPr lang="en-IE" dirty="0"/>
          </a:p>
          <a:p>
            <a:endParaRPr lang="en-US" sz="2000" b="1" dirty="0">
              <a:solidFill>
                <a:srgbClr val="C00000"/>
              </a:solidFill>
            </a:endParaRPr>
          </a:p>
        </p:txBody>
      </p:sp>
      <p:sp>
        <p:nvSpPr>
          <p:cNvPr id="4" name="Slide Number Placeholder 3"/>
          <p:cNvSpPr>
            <a:spLocks noGrp="1"/>
          </p:cNvSpPr>
          <p:nvPr>
            <p:ph type="sldNum" sz="quarter" idx="10"/>
          </p:nvPr>
        </p:nvSpPr>
        <p:spPr/>
        <p:txBody>
          <a:bodyPr/>
          <a:lstStyle/>
          <a:p>
            <a:fld id="{D14BC37B-7C3A-4632-BE6B-25820585490F}" type="slidenum">
              <a:rPr lang="en-US" smtClean="0"/>
              <a:t>22</a:t>
            </a:fld>
            <a:endParaRPr lang="en-US"/>
          </a:p>
        </p:txBody>
      </p:sp>
    </p:spTree>
    <p:extLst>
      <p:ext uri="{BB962C8B-B14F-4D97-AF65-F5344CB8AC3E}">
        <p14:creationId xmlns:p14="http://schemas.microsoft.com/office/powerpoint/2010/main" val="3647730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330325"/>
            <a:ext cx="4464050" cy="3349625"/>
          </a:xfrm>
        </p:spPr>
      </p:sp>
      <p:sp>
        <p:nvSpPr>
          <p:cNvPr id="3" name="Notes Placeholder 2"/>
          <p:cNvSpPr>
            <a:spLocks noGrp="1"/>
          </p:cNvSpPr>
          <p:nvPr>
            <p:ph type="body" idx="1"/>
          </p:nvPr>
        </p:nvSpPr>
        <p:spPr>
          <a:xfrm>
            <a:off x="679768" y="5370035"/>
            <a:ext cx="5438140" cy="3315773"/>
          </a:xfrm>
        </p:spPr>
        <p:txBody>
          <a:bodyPr/>
          <a:lstStyle/>
          <a:p>
            <a:r>
              <a:rPr lang="en-IE" sz="2400" b="1" dirty="0" smtClean="0">
                <a:solidFill>
                  <a:srgbClr val="C00000"/>
                </a:solidFill>
              </a:rPr>
              <a:t>Anchoring and The Centre Stage Effect</a:t>
            </a:r>
          </a:p>
          <a:p>
            <a:endParaRPr lang="en-IE" dirty="0"/>
          </a:p>
          <a:p>
            <a:r>
              <a:rPr lang="en-IE" dirty="0" smtClean="0"/>
              <a:t>Second example is herding and Centre Stage Effect…. </a:t>
            </a:r>
          </a:p>
          <a:p>
            <a:endParaRPr lang="en-IE" dirty="0"/>
          </a:p>
          <a:p>
            <a:r>
              <a:rPr lang="en-IE" dirty="0" smtClean="0"/>
              <a:t>Researchers need to acknowledge this</a:t>
            </a:r>
          </a:p>
          <a:p>
            <a:endParaRPr lang="en-IE"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14BC37B-7C3A-4632-BE6B-25820585490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1029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In an experiment with Credit Cards…. If customers presented with a suggested </a:t>
            </a:r>
            <a:r>
              <a:rPr lang="en-IE" sz="3200" b="1" dirty="0">
                <a:solidFill>
                  <a:srgbClr val="C00000"/>
                </a:solidFill>
              </a:rPr>
              <a:t>minimum payment on average they paid £99 or 23% of the balance…. Not given any paid £175 or 40% of the balance…  </a:t>
            </a:r>
          </a:p>
          <a:p>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24</a:t>
            </a:fld>
            <a:endParaRPr lang="en-US"/>
          </a:p>
        </p:txBody>
      </p:sp>
    </p:spTree>
    <p:extLst>
      <p:ext uri="{BB962C8B-B14F-4D97-AF65-F5344CB8AC3E}">
        <p14:creationId xmlns:p14="http://schemas.microsoft.com/office/powerpoint/2010/main" val="35820753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IE" b="1" dirty="0">
                <a:solidFill>
                  <a:srgbClr val="C00000"/>
                </a:solidFill>
              </a:rPr>
              <a:t>First, loss aversion. Studies have supported "prospect theory", the idea that people fear losing what they have more than they desire gains</a:t>
            </a:r>
            <a:r>
              <a:rPr lang="en-GB" dirty="0" smtClean="0"/>
              <a:t>. </a:t>
            </a:r>
          </a:p>
          <a:p>
            <a:pPr lvl="0"/>
            <a:endParaRPr lang="en-GB" dirty="0"/>
          </a:p>
          <a:p>
            <a:pPr lvl="0"/>
            <a:r>
              <a:rPr lang="en-IE" dirty="0"/>
              <a:t>Following politicians around on the campaign trail during the last general election, it was striking how many relatively well-off voters cited the fear of losing their tax credits (or child benefit, or some other fiscal transfer) as a reason for their wariness of the Tories. A rationalist would have had these voters down as natural Conservatives; people who would vote for the party on the assumption that it was more likely to cut their taxes over time than either Labour or the Liberal Democrats. Instead, the voters valued what they had (even though it was often a fiscal transfer that formed a tiny part of their overall household income) over the prospect of larger gains. A fellow political journalist has a cheeky line about this: Gordon Brown, author of tax credits, understood behavioural economics long before the Tories.</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25</a:t>
            </a:fld>
            <a:endParaRPr lang="en-US"/>
          </a:p>
        </p:txBody>
      </p:sp>
    </p:spTree>
    <p:extLst>
      <p:ext uri="{BB962C8B-B14F-4D97-AF65-F5344CB8AC3E}">
        <p14:creationId xmlns:p14="http://schemas.microsoft.com/office/powerpoint/2010/main" val="29800390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dirty="0" smtClean="0"/>
              <a:t>Permission to dine; but not buying healthy choice</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26</a:t>
            </a:fld>
            <a:endParaRPr lang="en-US"/>
          </a:p>
        </p:txBody>
      </p:sp>
      <p:sp>
        <p:nvSpPr>
          <p:cNvPr id="6" name="TextBox 5"/>
          <p:cNvSpPr txBox="1"/>
          <p:nvPr/>
        </p:nvSpPr>
        <p:spPr>
          <a:xfrm>
            <a:off x="3348484" y="3533241"/>
            <a:ext cx="780474" cy="461665"/>
          </a:xfrm>
          <a:prstGeom prst="rect">
            <a:avLst/>
          </a:prstGeom>
          <a:noFill/>
        </p:spPr>
        <p:txBody>
          <a:bodyPr wrap="square" rtlCol="0">
            <a:spAutoFit/>
          </a:bodyPr>
          <a:lstStyle/>
          <a:p>
            <a:pPr algn="ctr"/>
            <a:r>
              <a:rPr lang="en-GB" sz="2400" b="1" dirty="0" smtClean="0">
                <a:solidFill>
                  <a:srgbClr val="C00000"/>
                </a:solidFill>
              </a:rPr>
              <a:t>3.5</a:t>
            </a:r>
            <a:endParaRPr lang="en-US" sz="2400" b="1" dirty="0">
              <a:solidFill>
                <a:srgbClr val="C00000"/>
              </a:solidFill>
            </a:endParaRPr>
          </a:p>
        </p:txBody>
      </p:sp>
    </p:spTree>
    <p:extLst>
      <p:ext uri="{BB962C8B-B14F-4D97-AF65-F5344CB8AC3E}">
        <p14:creationId xmlns:p14="http://schemas.microsoft.com/office/powerpoint/2010/main" val="41831614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Playing around…. </a:t>
            </a:r>
          </a:p>
          <a:p>
            <a:endParaRPr lang="en-GB" dirty="0"/>
          </a:p>
          <a:p>
            <a:r>
              <a:rPr lang="en-GB" dirty="0" smtClean="0"/>
              <a:t>Putting fly sticker 85%cleaner toilets</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27</a:t>
            </a:fld>
            <a:endParaRPr lang="en-US"/>
          </a:p>
        </p:txBody>
      </p:sp>
      <p:pic>
        <p:nvPicPr>
          <p:cNvPr id="5" name="Picture 4"/>
          <p:cNvPicPr>
            <a:picLocks noChangeAspect="1"/>
          </p:cNvPicPr>
          <p:nvPr/>
        </p:nvPicPr>
        <p:blipFill>
          <a:blip r:embed="rId3"/>
          <a:stretch>
            <a:fillRect/>
          </a:stretch>
        </p:blipFill>
        <p:spPr>
          <a:xfrm>
            <a:off x="1064659" y="6038705"/>
            <a:ext cx="3021189" cy="2833228"/>
          </a:xfrm>
          <a:prstGeom prst="rect">
            <a:avLst/>
          </a:prstGeom>
        </p:spPr>
      </p:pic>
    </p:spTree>
    <p:extLst>
      <p:ext uri="{BB962C8B-B14F-4D97-AF65-F5344CB8AC3E}">
        <p14:creationId xmlns:p14="http://schemas.microsoft.com/office/powerpoint/2010/main" val="49079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1223963"/>
            <a:ext cx="4464050" cy="3349625"/>
          </a:xfrm>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D14BC37B-7C3A-4632-BE6B-25820585490F}" type="slidenum">
              <a:rPr lang="en-US" smtClean="0"/>
              <a:t>28</a:t>
            </a:fld>
            <a:endParaRPr lang="en-US"/>
          </a:p>
        </p:txBody>
      </p:sp>
    </p:spTree>
    <p:extLst>
      <p:ext uri="{BB962C8B-B14F-4D97-AF65-F5344CB8AC3E}">
        <p14:creationId xmlns:p14="http://schemas.microsoft.com/office/powerpoint/2010/main" val="18297370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try to find new ways to more fully appreciate the nuances of consumer behaviour and choice. </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29</a:t>
            </a:fld>
            <a:endParaRPr lang="en-US"/>
          </a:p>
        </p:txBody>
      </p:sp>
    </p:spTree>
    <p:extLst>
      <p:ext uri="{BB962C8B-B14F-4D97-AF65-F5344CB8AC3E}">
        <p14:creationId xmlns:p14="http://schemas.microsoft.com/office/powerpoint/2010/main" val="3299043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000" dirty="0" smtClean="0"/>
              <a:t>Share info</a:t>
            </a:r>
          </a:p>
          <a:p>
            <a:r>
              <a:rPr lang="en-GB" sz="2000" dirty="0" smtClean="0"/>
              <a:t>Work together</a:t>
            </a:r>
          </a:p>
          <a:p>
            <a:r>
              <a:rPr lang="en-GB" sz="2000" dirty="0" smtClean="0"/>
              <a:t>REALITY CHECK</a:t>
            </a:r>
            <a:endParaRPr lang="en-US" sz="2000" dirty="0"/>
          </a:p>
        </p:txBody>
      </p:sp>
      <p:sp>
        <p:nvSpPr>
          <p:cNvPr id="4" name="Slide Number Placeholder 3"/>
          <p:cNvSpPr>
            <a:spLocks noGrp="1"/>
          </p:cNvSpPr>
          <p:nvPr>
            <p:ph type="sldNum" sz="quarter" idx="10"/>
          </p:nvPr>
        </p:nvSpPr>
        <p:spPr/>
        <p:txBody>
          <a:bodyPr/>
          <a:lstStyle/>
          <a:p>
            <a:fld id="{D14BC37B-7C3A-4632-BE6B-25820585490F}" type="slidenum">
              <a:rPr lang="en-US" smtClean="0"/>
              <a:t>30</a:t>
            </a:fld>
            <a:endParaRPr lang="en-US"/>
          </a:p>
        </p:txBody>
      </p:sp>
    </p:spTree>
    <p:extLst>
      <p:ext uri="{BB962C8B-B14F-4D97-AF65-F5344CB8AC3E}">
        <p14:creationId xmlns:p14="http://schemas.microsoft.com/office/powerpoint/2010/main" val="2020094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1" dirty="0">
                <a:solidFill>
                  <a:srgbClr val="C00000"/>
                </a:solidFill>
              </a:rPr>
              <a:t>psychological, social, contextual and emotional </a:t>
            </a:r>
            <a:r>
              <a:rPr lang="en-US" sz="2000" dirty="0"/>
              <a:t>factors </a:t>
            </a:r>
            <a:r>
              <a:rPr lang="en-US" dirty="0"/>
              <a:t>that influence choices that lead to seemingly “irrational” consumer </a:t>
            </a:r>
            <a:r>
              <a:rPr lang="en-US" dirty="0" smtClean="0"/>
              <a:t>decisions</a:t>
            </a:r>
          </a:p>
          <a:p>
            <a:endParaRPr lang="en-US" dirty="0"/>
          </a:p>
          <a:p>
            <a:r>
              <a:rPr lang="en-US" sz="1800" b="1" dirty="0">
                <a:solidFill>
                  <a:srgbClr val="FF0000"/>
                </a:solidFill>
              </a:rPr>
              <a:t>IN ECONOMICS decisions should be rational, optimal and therefore predictable</a:t>
            </a:r>
            <a:r>
              <a:rPr lang="en-US" dirty="0"/>
              <a:t>, not so…. There is indecision, impulse, indecisiveness and confusion. </a:t>
            </a:r>
          </a:p>
          <a:p>
            <a:r>
              <a:rPr lang="en-US" dirty="0" smtClean="0"/>
              <a:t> </a:t>
            </a:r>
            <a:r>
              <a:rPr lang="en-US" dirty="0"/>
              <a:t> </a:t>
            </a:r>
            <a:endParaRPr lang="en-US" dirty="0" smtClean="0"/>
          </a:p>
          <a:p>
            <a:endParaRPr lang="en-GB" dirty="0"/>
          </a:p>
          <a:p>
            <a:r>
              <a:rPr lang="en-GB" sz="2000" b="1" u="sng" dirty="0"/>
              <a:t>How do we measure, predict and build strategy around seemingly irrational behaviour?</a:t>
            </a:r>
          </a:p>
          <a:p>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3</a:t>
            </a:fld>
            <a:endParaRPr lang="en-US"/>
          </a:p>
        </p:txBody>
      </p:sp>
    </p:spTree>
    <p:extLst>
      <p:ext uri="{BB962C8B-B14F-4D97-AF65-F5344CB8AC3E}">
        <p14:creationId xmlns:p14="http://schemas.microsoft.com/office/powerpoint/2010/main" val="11634358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For researchers Behavioural Economics should be instinctive to researchers….. Recognising that people behave irrationally and make seemingly irrational choices and heaven forbid don’t do what they say they will do…. </a:t>
            </a:r>
          </a:p>
          <a:p>
            <a:endParaRPr lang="en-GB" dirty="0"/>
          </a:p>
          <a:p>
            <a:r>
              <a:rPr lang="en-GB" dirty="0" smtClean="0"/>
              <a:t>But it’s proliferation should force us to </a:t>
            </a:r>
            <a:r>
              <a:rPr lang="en-GB" sz="2800" b="1" dirty="0" smtClean="0">
                <a:solidFill>
                  <a:srgbClr val="C00000"/>
                </a:solidFill>
              </a:rPr>
              <a:t>think more about the possible truth that lurks beneath research findings;</a:t>
            </a:r>
            <a:r>
              <a:rPr lang="en-GB" dirty="0" smtClean="0"/>
              <a:t> it is always good to keep challenging ourselves.  It also throws down some interesting challenges in terms of how we can develop the science for MR purposes so that BE can become a structured addition to what we do. </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31</a:t>
            </a:fld>
            <a:endParaRPr lang="en-US"/>
          </a:p>
        </p:txBody>
      </p:sp>
    </p:spTree>
    <p:extLst>
      <p:ext uri="{BB962C8B-B14F-4D97-AF65-F5344CB8AC3E}">
        <p14:creationId xmlns:p14="http://schemas.microsoft.com/office/powerpoint/2010/main" val="21815452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Not scientific hypothetical surveys alone…. DO more experimental research</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32</a:t>
            </a:fld>
            <a:endParaRPr lang="en-US"/>
          </a:p>
        </p:txBody>
      </p:sp>
    </p:spTree>
    <p:extLst>
      <p:ext uri="{BB962C8B-B14F-4D97-AF65-F5344CB8AC3E}">
        <p14:creationId xmlns:p14="http://schemas.microsoft.com/office/powerpoint/2010/main" val="26443910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Watch and Learn…. </a:t>
            </a:r>
          </a:p>
          <a:p>
            <a:endParaRPr lang="en-GB" dirty="0"/>
          </a:p>
          <a:p>
            <a:endParaRPr lang="en-GB" sz="3200" b="1" dirty="0" smtClean="0">
              <a:solidFill>
                <a:srgbClr val="C00000"/>
              </a:solidFill>
            </a:endParaRPr>
          </a:p>
          <a:p>
            <a:r>
              <a:rPr lang="en-GB" sz="3200" b="1" dirty="0" smtClean="0">
                <a:solidFill>
                  <a:srgbClr val="C00000"/>
                </a:solidFill>
              </a:rPr>
              <a:t>See customers in action and ask WHY</a:t>
            </a:r>
            <a:endParaRPr lang="en-US" sz="3200" b="1" dirty="0">
              <a:solidFill>
                <a:srgbClr val="C00000"/>
              </a:solidFill>
            </a:endParaRPr>
          </a:p>
        </p:txBody>
      </p:sp>
      <p:sp>
        <p:nvSpPr>
          <p:cNvPr id="4" name="Slide Number Placeholder 3"/>
          <p:cNvSpPr>
            <a:spLocks noGrp="1"/>
          </p:cNvSpPr>
          <p:nvPr>
            <p:ph type="sldNum" sz="quarter" idx="10"/>
          </p:nvPr>
        </p:nvSpPr>
        <p:spPr/>
        <p:txBody>
          <a:bodyPr/>
          <a:lstStyle/>
          <a:p>
            <a:fld id="{D14BC37B-7C3A-4632-BE6B-25820585490F}" type="slidenum">
              <a:rPr lang="en-US" smtClean="0"/>
              <a:t>33</a:t>
            </a:fld>
            <a:endParaRPr lang="en-US"/>
          </a:p>
        </p:txBody>
      </p:sp>
    </p:spTree>
    <p:extLst>
      <p:ext uri="{BB962C8B-B14F-4D97-AF65-F5344CB8AC3E}">
        <p14:creationId xmlns:p14="http://schemas.microsoft.com/office/powerpoint/2010/main" val="15534424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 need to be brave</a:t>
            </a:r>
          </a:p>
          <a:p>
            <a:endParaRPr lang="en-GB" dirty="0"/>
          </a:p>
          <a:p>
            <a:r>
              <a:rPr lang="en-GB" dirty="0" smtClean="0"/>
              <a:t>Back Ourselves</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34</a:t>
            </a:fld>
            <a:endParaRPr lang="en-US"/>
          </a:p>
        </p:txBody>
      </p:sp>
      <p:sp>
        <p:nvSpPr>
          <p:cNvPr id="5" name="TextBox 4"/>
          <p:cNvSpPr txBox="1"/>
          <p:nvPr/>
        </p:nvSpPr>
        <p:spPr>
          <a:xfrm>
            <a:off x="4525489" y="3418118"/>
            <a:ext cx="497237" cy="307777"/>
          </a:xfrm>
          <a:prstGeom prst="rect">
            <a:avLst/>
          </a:prstGeom>
          <a:noFill/>
        </p:spPr>
        <p:txBody>
          <a:bodyPr wrap="square" rtlCol="0">
            <a:spAutoFit/>
          </a:bodyPr>
          <a:lstStyle/>
          <a:p>
            <a:pPr algn="ctr"/>
            <a:r>
              <a:rPr lang="en-GB" sz="1400" b="1" dirty="0" smtClean="0">
                <a:solidFill>
                  <a:srgbClr val="C00000"/>
                </a:solidFill>
              </a:rPr>
              <a:t>1.1</a:t>
            </a:r>
            <a:endParaRPr lang="en-US" sz="1400" b="1" dirty="0">
              <a:solidFill>
                <a:srgbClr val="C00000"/>
              </a:solidFill>
            </a:endParaRPr>
          </a:p>
        </p:txBody>
      </p:sp>
      <p:sp>
        <p:nvSpPr>
          <p:cNvPr id="6" name="TextBox 5"/>
          <p:cNvSpPr txBox="1"/>
          <p:nvPr/>
        </p:nvSpPr>
        <p:spPr>
          <a:xfrm>
            <a:off x="3329602" y="3334590"/>
            <a:ext cx="780474" cy="461665"/>
          </a:xfrm>
          <a:prstGeom prst="rect">
            <a:avLst/>
          </a:prstGeom>
          <a:noFill/>
        </p:spPr>
        <p:txBody>
          <a:bodyPr wrap="square" rtlCol="0">
            <a:spAutoFit/>
          </a:bodyPr>
          <a:lstStyle/>
          <a:p>
            <a:pPr algn="ctr"/>
            <a:r>
              <a:rPr lang="en-GB" sz="2400" b="1" dirty="0" smtClean="0">
                <a:solidFill>
                  <a:srgbClr val="C00000"/>
                </a:solidFill>
              </a:rPr>
              <a:t>3.5</a:t>
            </a:r>
            <a:endParaRPr lang="en-US" sz="2400" b="1" dirty="0">
              <a:solidFill>
                <a:srgbClr val="C00000"/>
              </a:solidFill>
            </a:endParaRPr>
          </a:p>
        </p:txBody>
      </p:sp>
    </p:spTree>
    <p:extLst>
      <p:ext uri="{BB962C8B-B14F-4D97-AF65-F5344CB8AC3E}">
        <p14:creationId xmlns:p14="http://schemas.microsoft.com/office/powerpoint/2010/main" val="39077822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400" b="1" dirty="0" smtClean="0">
                <a:solidFill>
                  <a:srgbClr val="C00000"/>
                </a:solidFill>
              </a:rPr>
              <a:t>PETER KENEFICK, SPARK</a:t>
            </a:r>
            <a:endParaRPr lang="en-US" sz="2400" b="1" dirty="0">
              <a:solidFill>
                <a:srgbClr val="C00000"/>
              </a:solidFill>
            </a:endParaRPr>
          </a:p>
        </p:txBody>
      </p:sp>
      <p:sp>
        <p:nvSpPr>
          <p:cNvPr id="4" name="Slide Number Placeholder 3"/>
          <p:cNvSpPr>
            <a:spLocks noGrp="1"/>
          </p:cNvSpPr>
          <p:nvPr>
            <p:ph type="sldNum" sz="quarter" idx="10"/>
          </p:nvPr>
        </p:nvSpPr>
        <p:spPr/>
        <p:txBody>
          <a:bodyPr/>
          <a:lstStyle/>
          <a:p>
            <a:fld id="{D14BC37B-7C3A-4632-BE6B-25820585490F}" type="slidenum">
              <a:rPr lang="en-US" smtClean="0"/>
              <a:t>35</a:t>
            </a:fld>
            <a:endParaRPr lang="en-US"/>
          </a:p>
        </p:txBody>
      </p:sp>
    </p:spTree>
    <p:extLst>
      <p:ext uri="{BB962C8B-B14F-4D97-AF65-F5344CB8AC3E}">
        <p14:creationId xmlns:p14="http://schemas.microsoft.com/office/powerpoint/2010/main" val="38967551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4BC37B-7C3A-4632-BE6B-25820585490F}" type="slidenum">
              <a:rPr lang="en-US" smtClean="0"/>
              <a:t>36</a:t>
            </a:fld>
            <a:endParaRPr lang="en-US"/>
          </a:p>
        </p:txBody>
      </p:sp>
    </p:spTree>
    <p:extLst>
      <p:ext uri="{BB962C8B-B14F-4D97-AF65-F5344CB8AC3E}">
        <p14:creationId xmlns:p14="http://schemas.microsoft.com/office/powerpoint/2010/main" val="1872700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dirty="0" smtClean="0"/>
              <a:t>  </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4</a:t>
            </a:fld>
            <a:endParaRPr lang="en-US"/>
          </a:p>
        </p:txBody>
      </p:sp>
      <p:sp>
        <p:nvSpPr>
          <p:cNvPr id="8" name="TextBox 7"/>
          <p:cNvSpPr txBox="1"/>
          <p:nvPr/>
        </p:nvSpPr>
        <p:spPr>
          <a:xfrm>
            <a:off x="1296593" y="4942639"/>
            <a:ext cx="4191900" cy="3693319"/>
          </a:xfrm>
          <a:prstGeom prst="rect">
            <a:avLst/>
          </a:prstGeom>
          <a:noFill/>
        </p:spPr>
        <p:txBody>
          <a:bodyPr wrap="square" rtlCol="0">
            <a:spAutoFit/>
          </a:bodyPr>
          <a:lstStyle/>
          <a:p>
            <a:r>
              <a:rPr lang="en-GB" dirty="0" smtClean="0"/>
              <a:t>People don’t do what they say they will do…. This causes a problem for researcher, so we need to find ways to recognise, embrace and build good guidance on this reality…. </a:t>
            </a:r>
          </a:p>
          <a:p>
            <a:endParaRPr lang="en-GB" dirty="0"/>
          </a:p>
          <a:p>
            <a:r>
              <a:rPr lang="en-GB" dirty="0" smtClean="0"/>
              <a:t>There are challenges in how we do this…. </a:t>
            </a:r>
            <a:r>
              <a:rPr lang="en-GB" b="1" u="sng" dirty="0" smtClean="0"/>
              <a:t>How do we measure, predict and build strategy around seemingly irrational behaviour?</a:t>
            </a:r>
          </a:p>
          <a:p>
            <a:endParaRPr lang="en-GB" dirty="0"/>
          </a:p>
          <a:p>
            <a:r>
              <a:rPr lang="en-GB" dirty="0" smtClean="0"/>
              <a:t>That is the challenge and opportunity that BE throws to us. </a:t>
            </a:r>
            <a:endParaRPr lang="en-US" dirty="0"/>
          </a:p>
        </p:txBody>
      </p:sp>
    </p:spTree>
    <p:extLst>
      <p:ext uri="{BB962C8B-B14F-4D97-AF65-F5344CB8AC3E}">
        <p14:creationId xmlns:p14="http://schemas.microsoft.com/office/powerpoint/2010/main" val="1606048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is not a solution or a toolkit, but it is a way of looking at the world and a lens through which we can evaluate TRUE human behaviour….. </a:t>
            </a:r>
          </a:p>
          <a:p>
            <a:endParaRPr lang="en-GB" dirty="0"/>
          </a:p>
          <a:p>
            <a:r>
              <a:rPr lang="en-GB" dirty="0" smtClean="0"/>
              <a:t>As researchers and clients we need to recognise that </a:t>
            </a:r>
            <a:r>
              <a:rPr lang="en-GB" sz="1800" b="1" dirty="0" smtClean="0">
                <a:solidFill>
                  <a:srgbClr val="FF0000"/>
                </a:solidFill>
              </a:rPr>
              <a:t>the answer may not be the answer</a:t>
            </a:r>
          </a:p>
          <a:p>
            <a:endParaRPr lang="en-GB" sz="1800" dirty="0">
              <a:solidFill>
                <a:srgbClr val="FF0000"/>
              </a:solidFill>
            </a:endParaRPr>
          </a:p>
          <a:p>
            <a:r>
              <a:rPr lang="en-GB" sz="1800" b="1" dirty="0" smtClean="0">
                <a:solidFill>
                  <a:srgbClr val="FF0000"/>
                </a:solidFill>
              </a:rPr>
              <a:t>We need to have freedom of interpretation and an openness to the reality</a:t>
            </a:r>
          </a:p>
        </p:txBody>
      </p:sp>
      <p:sp>
        <p:nvSpPr>
          <p:cNvPr id="4" name="Slide Number Placeholder 3"/>
          <p:cNvSpPr>
            <a:spLocks noGrp="1"/>
          </p:cNvSpPr>
          <p:nvPr>
            <p:ph type="sldNum" sz="quarter" idx="10"/>
          </p:nvPr>
        </p:nvSpPr>
        <p:spPr/>
        <p:txBody>
          <a:bodyPr/>
          <a:lstStyle/>
          <a:p>
            <a:fld id="{D14BC37B-7C3A-4632-BE6B-25820585490F}" type="slidenum">
              <a:rPr lang="en-US" smtClean="0"/>
              <a:t>5</a:t>
            </a:fld>
            <a:endParaRPr lang="en-US"/>
          </a:p>
        </p:txBody>
      </p:sp>
    </p:spTree>
    <p:extLst>
      <p:ext uri="{BB962C8B-B14F-4D97-AF65-F5344CB8AC3E}">
        <p14:creationId xmlns:p14="http://schemas.microsoft.com/office/powerpoint/2010/main" val="3653668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1223963"/>
            <a:ext cx="4464050" cy="3349625"/>
          </a:xfrm>
        </p:spPr>
      </p:sp>
      <p:sp>
        <p:nvSpPr>
          <p:cNvPr id="3" name="Notes Placeholder 2"/>
          <p:cNvSpPr>
            <a:spLocks noGrp="1"/>
          </p:cNvSpPr>
          <p:nvPr>
            <p:ph type="body" idx="1"/>
          </p:nvPr>
        </p:nvSpPr>
        <p:spPr/>
        <p:txBody>
          <a:bodyPr/>
          <a:lstStyle/>
          <a:p>
            <a:r>
              <a:rPr lang="en-IE" dirty="0" smtClean="0"/>
              <a:t>Some real life examples of crazy consumers in action</a:t>
            </a:r>
            <a:endParaRPr lang="en-IE" dirty="0"/>
          </a:p>
        </p:txBody>
      </p:sp>
      <p:sp>
        <p:nvSpPr>
          <p:cNvPr id="4" name="Slide Number Placeholder 3"/>
          <p:cNvSpPr>
            <a:spLocks noGrp="1"/>
          </p:cNvSpPr>
          <p:nvPr>
            <p:ph type="sldNum" sz="quarter" idx="10"/>
          </p:nvPr>
        </p:nvSpPr>
        <p:spPr/>
        <p:txBody>
          <a:bodyPr/>
          <a:lstStyle/>
          <a:p>
            <a:fld id="{D14BC37B-7C3A-4632-BE6B-25820585490F}" type="slidenum">
              <a:rPr lang="en-US" smtClean="0"/>
              <a:t>6</a:t>
            </a:fld>
            <a:endParaRPr lang="en-US"/>
          </a:p>
        </p:txBody>
      </p:sp>
    </p:spTree>
    <p:extLst>
      <p:ext uri="{BB962C8B-B14F-4D97-AF65-F5344CB8AC3E}">
        <p14:creationId xmlns:p14="http://schemas.microsoft.com/office/powerpoint/2010/main" val="2840182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1" dirty="0">
                <a:solidFill>
                  <a:srgbClr val="C00000"/>
                </a:solidFill>
              </a:rPr>
              <a:t>Social Norm v Market Norms (politeness, fairness </a:t>
            </a:r>
            <a:r>
              <a:rPr lang="en-US" sz="2800" b="1" dirty="0" err="1">
                <a:solidFill>
                  <a:srgbClr val="C00000"/>
                </a:solidFill>
              </a:rPr>
              <a:t>etc</a:t>
            </a:r>
            <a:r>
              <a:rPr lang="en-US" sz="2800" b="1" dirty="0">
                <a:solidFill>
                  <a:srgbClr val="C00000"/>
                </a:solidFill>
              </a:rPr>
              <a:t>)</a:t>
            </a:r>
          </a:p>
          <a:p>
            <a:endParaRPr lang="en-GB" dirty="0" smtClean="0"/>
          </a:p>
          <a:p>
            <a:endParaRPr lang="en-GB" dirty="0"/>
          </a:p>
          <a:p>
            <a:r>
              <a:rPr lang="en-GB" dirty="0" smtClean="0"/>
              <a:t>When biscuits in a coffee shop were: </a:t>
            </a:r>
          </a:p>
          <a:p>
            <a:r>
              <a:rPr lang="en-US" dirty="0" smtClean="0"/>
              <a:t>Free </a:t>
            </a:r>
            <a:r>
              <a:rPr lang="en-US" dirty="0"/>
              <a:t>people took 1.1 on average at 1c took 3.5</a:t>
            </a:r>
          </a:p>
          <a:p>
            <a:endParaRPr lang="en-US" dirty="0" smtClean="0"/>
          </a:p>
          <a:p>
            <a:r>
              <a:rPr lang="en-US" dirty="0" smtClean="0"/>
              <a:t>1c </a:t>
            </a:r>
            <a:r>
              <a:rPr lang="en-US" dirty="0"/>
              <a:t>58 people came in to buy, free 207 came in</a:t>
            </a:r>
          </a:p>
          <a:p>
            <a:endParaRPr lang="en-US" dirty="0" smtClean="0"/>
          </a:p>
          <a:p>
            <a:endParaRPr lang="en-US" dirty="0" smtClean="0"/>
          </a:p>
          <a:p>
            <a:r>
              <a:rPr lang="en-GB" dirty="0" smtClean="0"/>
              <a:t>HOW DO WE MEASURE THIS?  </a:t>
            </a:r>
          </a:p>
          <a:p>
            <a:endParaRPr lang="en-US" dirty="0"/>
          </a:p>
          <a:p>
            <a:r>
              <a:rPr lang="en-US" sz="2000" b="1" dirty="0" err="1" smtClean="0">
                <a:solidFill>
                  <a:srgbClr val="C00000"/>
                </a:solidFill>
              </a:rPr>
              <a:t>Ariely</a:t>
            </a:r>
            <a:endParaRPr lang="en-US" sz="2000" b="1" dirty="0">
              <a:solidFill>
                <a:srgbClr val="C00000"/>
              </a:solidFill>
            </a:endParaRPr>
          </a:p>
          <a:p>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7</a:t>
            </a:fld>
            <a:endParaRPr lang="en-US"/>
          </a:p>
        </p:txBody>
      </p:sp>
    </p:spTree>
    <p:extLst>
      <p:ext uri="{BB962C8B-B14F-4D97-AF65-F5344CB8AC3E}">
        <p14:creationId xmlns:p14="http://schemas.microsoft.com/office/powerpoint/2010/main" val="314806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800" b="1" dirty="0">
                <a:solidFill>
                  <a:srgbClr val="C00000"/>
                </a:solidFill>
              </a:rPr>
              <a:t>SCARCITY</a:t>
            </a:r>
            <a:endParaRPr lang="en-US" sz="2800" b="1" dirty="0">
              <a:solidFill>
                <a:srgbClr val="C00000"/>
              </a:solidFill>
            </a:endParaRPr>
          </a:p>
          <a:p>
            <a:pPr lvl="0"/>
            <a:r>
              <a:rPr lang="en-US" dirty="0" smtClean="0"/>
              <a:t>Cans </a:t>
            </a:r>
            <a:r>
              <a:rPr lang="en-US" dirty="0"/>
              <a:t>of soup on shelf at 89c, sig above (NO LIMIT)</a:t>
            </a:r>
          </a:p>
          <a:p>
            <a:pPr lvl="1"/>
            <a:r>
              <a:rPr lang="en-US" dirty="0"/>
              <a:t>Bought 3.3 on average</a:t>
            </a:r>
          </a:p>
          <a:p>
            <a:pPr lvl="0"/>
            <a:endParaRPr lang="en-US" dirty="0" smtClean="0"/>
          </a:p>
          <a:p>
            <a:pPr lvl="0"/>
            <a:r>
              <a:rPr lang="en-US" dirty="0" smtClean="0"/>
              <a:t>Cans </a:t>
            </a:r>
            <a:r>
              <a:rPr lang="en-US" dirty="0"/>
              <a:t>of soup on shelf at 89c, sig above (LIMIT OF 12)</a:t>
            </a:r>
          </a:p>
          <a:p>
            <a:pPr lvl="1"/>
            <a:r>
              <a:rPr lang="en-US" dirty="0"/>
              <a:t>Bought 7 on </a:t>
            </a:r>
            <a:r>
              <a:rPr lang="en-US" dirty="0" smtClean="0"/>
              <a:t>average</a:t>
            </a:r>
          </a:p>
          <a:p>
            <a:pPr lvl="1"/>
            <a:endParaRPr lang="en-GB" dirty="0"/>
          </a:p>
          <a:p>
            <a:r>
              <a:rPr lang="en-GB" dirty="0" smtClean="0"/>
              <a:t>. </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8</a:t>
            </a:fld>
            <a:endParaRPr lang="en-US"/>
          </a:p>
        </p:txBody>
      </p:sp>
    </p:spTree>
    <p:extLst>
      <p:ext uri="{BB962C8B-B14F-4D97-AF65-F5344CB8AC3E}">
        <p14:creationId xmlns:p14="http://schemas.microsoft.com/office/powerpoint/2010/main" val="6207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2800" b="1" dirty="0" smtClean="0">
                <a:solidFill>
                  <a:srgbClr val="C00000"/>
                </a:solidFill>
              </a:rPr>
              <a:t>PAY 50% MORE WHEN ITS RARE</a:t>
            </a:r>
          </a:p>
          <a:p>
            <a:endParaRPr lang="en-IE" dirty="0"/>
          </a:p>
          <a:p>
            <a:r>
              <a:rPr lang="en-IE" dirty="0" smtClean="0"/>
              <a:t>When </a:t>
            </a:r>
            <a:r>
              <a:rPr lang="en-IE" dirty="0"/>
              <a:t>an object or resource is less readily available (</a:t>
            </a:r>
            <a:r>
              <a:rPr lang="en-IE" dirty="0" err="1"/>
              <a:t>e.g</a:t>
            </a:r>
            <a:r>
              <a:rPr lang="en-IE" dirty="0"/>
              <a:t>, due to limited quantity or time), we tend to perceive it as more valuable (</a:t>
            </a:r>
            <a:r>
              <a:rPr lang="en-IE" dirty="0" err="1"/>
              <a:t>Cialdini</a:t>
            </a:r>
            <a:r>
              <a:rPr lang="en-IE" dirty="0"/>
              <a:t>, 2008). Scarcity appeals are often used in marketing to induce purchases. An experiment (Lee &amp; </a:t>
            </a:r>
            <a:r>
              <a:rPr lang="en-IE" dirty="0" err="1"/>
              <a:t>Seidle</a:t>
            </a:r>
            <a:r>
              <a:rPr lang="en-IE" dirty="0"/>
              <a:t>, 2012) that used wristwatch advertisements as stimuli exposed participants to one of two different product descriptions “Exclusive limited edition. Hurry, limited stocks” or “New edition. Many items in stock</a:t>
            </a:r>
            <a:r>
              <a:rPr lang="en-IE" sz="1800" b="1" dirty="0">
                <a:solidFill>
                  <a:srgbClr val="C00000"/>
                </a:solidFill>
              </a:rPr>
              <a:t>”. They then had to indicate how much they would be willing to pay for the product. The average consumer was willing to pay an additional 50% if the watch was advertised as rare.</a:t>
            </a:r>
          </a:p>
          <a:p>
            <a:endParaRPr lang="en-IE" dirty="0"/>
          </a:p>
          <a:p>
            <a:r>
              <a:rPr lang="en-IE" sz="2400" b="1" dirty="0">
                <a:solidFill>
                  <a:srgbClr val="C00000"/>
                </a:solidFill>
              </a:rPr>
              <a:t>LIDL for Example</a:t>
            </a:r>
          </a:p>
          <a:p>
            <a:r>
              <a:rPr lang="en-GB" dirty="0" smtClean="0"/>
              <a:t>. </a:t>
            </a:r>
            <a:endParaRPr lang="en-US" dirty="0"/>
          </a:p>
        </p:txBody>
      </p:sp>
      <p:sp>
        <p:nvSpPr>
          <p:cNvPr id="4" name="Slide Number Placeholder 3"/>
          <p:cNvSpPr>
            <a:spLocks noGrp="1"/>
          </p:cNvSpPr>
          <p:nvPr>
            <p:ph type="sldNum" sz="quarter" idx="10"/>
          </p:nvPr>
        </p:nvSpPr>
        <p:spPr/>
        <p:txBody>
          <a:bodyPr/>
          <a:lstStyle/>
          <a:p>
            <a:fld id="{D14BC37B-7C3A-4632-BE6B-25820585490F}" type="slidenum">
              <a:rPr lang="en-US" smtClean="0"/>
              <a:t>9</a:t>
            </a:fld>
            <a:endParaRPr lang="en-US"/>
          </a:p>
        </p:txBody>
      </p:sp>
    </p:spTree>
    <p:extLst>
      <p:ext uri="{BB962C8B-B14F-4D97-AF65-F5344CB8AC3E}">
        <p14:creationId xmlns:p14="http://schemas.microsoft.com/office/powerpoint/2010/main" val="2006780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nd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1896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a:t>Click to edit Master title style</a:t>
            </a:r>
            <a:endParaRPr lang="en-IE"/>
          </a:p>
        </p:txBody>
      </p:sp>
      <p:sp>
        <p:nvSpPr>
          <p:cNvPr id="3" name="Picture Placeholder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0"/>
            <a:ext cx="2057400" cy="365125"/>
          </a:xfrm>
          <a:prstGeom prst="rect">
            <a:avLst/>
          </a:prstGeom>
        </p:spPr>
        <p:txBody>
          <a:bodyPr/>
          <a:lstStyle/>
          <a:p>
            <a:fld id="{DA99C7C2-17DD-4CBD-A578-DDF7A3FB004A}" type="datetimeFigureOut">
              <a:rPr lang="en-IE" smtClean="0"/>
              <a:t>12/10/2016</a:t>
            </a:fld>
            <a:endParaRPr lang="en-IE"/>
          </a:p>
        </p:txBody>
      </p:sp>
      <p:sp>
        <p:nvSpPr>
          <p:cNvPr id="6" name="Footer Placeholder 5"/>
          <p:cNvSpPr>
            <a:spLocks noGrp="1"/>
          </p:cNvSpPr>
          <p:nvPr>
            <p:ph type="ftr" sz="quarter" idx="11"/>
          </p:nvPr>
        </p:nvSpPr>
        <p:spPr>
          <a:xfrm>
            <a:off x="3028950" y="6356350"/>
            <a:ext cx="3086100" cy="365125"/>
          </a:xfrm>
          <a:prstGeom prst="rect">
            <a:avLst/>
          </a:prstGeom>
        </p:spPr>
        <p:txBody>
          <a:bodyPr/>
          <a:lstStyle/>
          <a:p>
            <a:endParaRPr lang="en-IE"/>
          </a:p>
        </p:txBody>
      </p:sp>
      <p:sp>
        <p:nvSpPr>
          <p:cNvPr id="7" name="Slide Number Placeholder 6"/>
          <p:cNvSpPr>
            <a:spLocks noGrp="1"/>
          </p:cNvSpPr>
          <p:nvPr>
            <p:ph type="sldNum" sz="quarter" idx="12"/>
          </p:nvPr>
        </p:nvSpPr>
        <p:spPr>
          <a:xfrm>
            <a:off x="6457950" y="6356350"/>
            <a:ext cx="2057400" cy="365125"/>
          </a:xfrm>
          <a:prstGeom prst="rect">
            <a:avLst/>
          </a:prstGeom>
        </p:spPr>
        <p:txBody>
          <a:bodyPr/>
          <a:lstStyle/>
          <a:p>
            <a:fld id="{D5480E1E-B8A3-46E7-99F7-1EBDC74AD903}" type="slidenum">
              <a:rPr lang="en-IE" smtClean="0"/>
              <a:t>‹#›</a:t>
            </a:fld>
            <a:endParaRPr lang="en-IE"/>
          </a:p>
        </p:txBody>
      </p:sp>
    </p:spTree>
    <p:extLst>
      <p:ext uri="{BB962C8B-B14F-4D97-AF65-F5344CB8AC3E}">
        <p14:creationId xmlns:p14="http://schemas.microsoft.com/office/powerpoint/2010/main" val="3522500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endParaRPr lang="en-IE"/>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DA99C7C2-17DD-4CBD-A578-DDF7A3FB004A}" type="datetimeFigureOut">
              <a:rPr lang="en-IE" smtClean="0"/>
              <a:t>12/10/2016</a:t>
            </a:fld>
            <a:endParaRPr lang="en-IE"/>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IE"/>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D5480E1E-B8A3-46E7-99F7-1EBDC74AD903}" type="slidenum">
              <a:rPr lang="en-IE" smtClean="0"/>
              <a:t>‹#›</a:t>
            </a:fld>
            <a:endParaRPr lang="en-IE"/>
          </a:p>
        </p:txBody>
      </p:sp>
    </p:spTree>
    <p:extLst>
      <p:ext uri="{BB962C8B-B14F-4D97-AF65-F5344CB8AC3E}">
        <p14:creationId xmlns:p14="http://schemas.microsoft.com/office/powerpoint/2010/main" val="794377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IE"/>
          </a:p>
        </p:txBody>
      </p:sp>
      <p:sp>
        <p:nvSpPr>
          <p:cNvPr id="3" name="Vertical Text Placeholder 2"/>
          <p:cNvSpPr>
            <a:spLocks noGrp="1"/>
          </p:cNvSpPr>
          <p:nvPr>
            <p:ph type="body" orient="vert" idx="1"/>
          </p:nvPr>
        </p:nvSpPr>
        <p:spPr>
          <a:xfrm>
            <a:off x="628650" y="365125"/>
            <a:ext cx="5762625"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DA99C7C2-17DD-4CBD-A578-DDF7A3FB004A}" type="datetimeFigureOut">
              <a:rPr lang="en-IE" smtClean="0"/>
              <a:t>12/10/2016</a:t>
            </a:fld>
            <a:endParaRPr lang="en-IE"/>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IE"/>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D5480E1E-B8A3-46E7-99F7-1EBDC74AD903}" type="slidenum">
              <a:rPr lang="en-IE" smtClean="0"/>
              <a:t>‹#›</a:t>
            </a:fld>
            <a:endParaRPr lang="en-IE"/>
          </a:p>
        </p:txBody>
      </p:sp>
    </p:spTree>
    <p:extLst>
      <p:ext uri="{BB962C8B-B14F-4D97-AF65-F5344CB8AC3E}">
        <p14:creationId xmlns:p14="http://schemas.microsoft.com/office/powerpoint/2010/main" val="1707184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8411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en-US"/>
              <a:t>Click to edit Master title style</a:t>
            </a:r>
            <a:endParaRPr lang="en-IE"/>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E"/>
          </a:p>
        </p:txBody>
      </p:sp>
      <p:sp>
        <p:nvSpPr>
          <p:cNvPr id="4" name="Date Placeholder 3"/>
          <p:cNvSpPr>
            <a:spLocks noGrp="1"/>
          </p:cNvSpPr>
          <p:nvPr>
            <p:ph type="dt" sz="half" idx="10"/>
          </p:nvPr>
        </p:nvSpPr>
        <p:spPr>
          <a:xfrm>
            <a:off x="6286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A99C7C2-17DD-4CBD-A578-DDF7A3FB004A}" type="datetimeFigureOut">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12/10/2016</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5480E1E-B8A3-46E7-99F7-1EBDC74AD903}" type="slidenum">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55340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endParaRPr lang="en-IE"/>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a:xfrm>
            <a:off x="6286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A99C7C2-17DD-4CBD-A578-DDF7A3FB004A}" type="datetimeFigureOut">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12/10/2016</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5480E1E-B8A3-46E7-99F7-1EBDC74AD903}" type="slidenum">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67163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a:prstGeom prst="rect">
            <a:avLst/>
          </a:prstGeom>
        </p:spPr>
        <p:txBody>
          <a:bodyPr anchor="b"/>
          <a:lstStyle>
            <a:lvl1pPr>
              <a:defRPr sz="6000"/>
            </a:lvl1pPr>
          </a:lstStyle>
          <a:p>
            <a:r>
              <a:rPr lang="en-US"/>
              <a:t>Click to edit Master title style</a:t>
            </a:r>
            <a:endParaRPr lang="en-IE"/>
          </a:p>
        </p:txBody>
      </p:sp>
      <p:sp>
        <p:nvSpPr>
          <p:cNvPr id="3" name="Text Placeholder 2"/>
          <p:cNvSpPr>
            <a:spLocks noGrp="1"/>
          </p:cNvSpPr>
          <p:nvPr>
            <p:ph type="body" idx="1"/>
          </p:nvPr>
        </p:nvSpPr>
        <p:spPr>
          <a:xfrm>
            <a:off x="623888" y="4589463"/>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6286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A99C7C2-17DD-4CBD-A578-DDF7A3FB004A}" type="datetimeFigureOut">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12/10/2016</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5480E1E-B8A3-46E7-99F7-1EBDC74AD903}" type="slidenum">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3820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endParaRPr lang="en-IE"/>
          </a:p>
        </p:txBody>
      </p:sp>
      <p:sp>
        <p:nvSpPr>
          <p:cNvPr id="3" name="Content Placeholder 2"/>
          <p:cNvSpPr>
            <a:spLocks noGrp="1"/>
          </p:cNvSpPr>
          <p:nvPr>
            <p:ph sz="half" idx="1"/>
          </p:nvPr>
        </p:nvSpPr>
        <p:spPr>
          <a:xfrm>
            <a:off x="628650" y="1825625"/>
            <a:ext cx="386715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p:cNvSpPr>
            <a:spLocks noGrp="1"/>
          </p:cNvSpPr>
          <p:nvPr>
            <p:ph sz="half" idx="2"/>
          </p:nvPr>
        </p:nvSpPr>
        <p:spPr>
          <a:xfrm>
            <a:off x="4648200" y="1825625"/>
            <a:ext cx="386715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p:cNvSpPr>
            <a:spLocks noGrp="1"/>
          </p:cNvSpPr>
          <p:nvPr>
            <p:ph type="dt" sz="half" idx="10"/>
          </p:nvPr>
        </p:nvSpPr>
        <p:spPr>
          <a:xfrm>
            <a:off x="6286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A99C7C2-17DD-4CBD-A578-DDF7A3FB004A}" type="datetimeFigureOut">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12/10/2016</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a:xfrm>
            <a:off x="3028950" y="6356350"/>
            <a:ext cx="30861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a:xfrm>
            <a:off x="64579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5480E1E-B8A3-46E7-99F7-1EBDC74AD903}" type="slidenum">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11232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a:prstGeom prst="rect">
            <a:avLst/>
          </a:prstGeom>
        </p:spPr>
        <p:txBody>
          <a:bodyPr/>
          <a:lstStyle/>
          <a:p>
            <a:r>
              <a:rPr lang="en-US"/>
              <a:t>Click to edit Master title style</a:t>
            </a:r>
            <a:endParaRPr lang="en-IE"/>
          </a:p>
        </p:txBody>
      </p:sp>
      <p:sp>
        <p:nvSpPr>
          <p:cNvPr id="3" name="Text Placeholder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Date Placeholder 6"/>
          <p:cNvSpPr>
            <a:spLocks noGrp="1"/>
          </p:cNvSpPr>
          <p:nvPr>
            <p:ph type="dt" sz="half" idx="10"/>
          </p:nvPr>
        </p:nvSpPr>
        <p:spPr>
          <a:xfrm>
            <a:off x="6286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A99C7C2-17DD-4CBD-A578-DDF7A3FB004A}" type="datetimeFigureOut">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12/10/2016</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a:xfrm>
            <a:off x="3028950" y="6356350"/>
            <a:ext cx="30861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a:xfrm>
            <a:off x="64579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5480E1E-B8A3-46E7-99F7-1EBDC74AD903}" type="slidenum">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95312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endParaRPr lang="en-IE"/>
          </a:p>
        </p:txBody>
      </p:sp>
      <p:sp>
        <p:nvSpPr>
          <p:cNvPr id="3" name="Date Placeholder 2"/>
          <p:cNvSpPr>
            <a:spLocks noGrp="1"/>
          </p:cNvSpPr>
          <p:nvPr>
            <p:ph type="dt" sz="half" idx="10"/>
          </p:nvPr>
        </p:nvSpPr>
        <p:spPr>
          <a:xfrm>
            <a:off x="6286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A99C7C2-17DD-4CBD-A578-DDF7A3FB004A}" type="datetimeFigureOut">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12/10/2016</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a:xfrm>
            <a:off x="3028950" y="6356350"/>
            <a:ext cx="30861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a:xfrm>
            <a:off x="64579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5480E1E-B8A3-46E7-99F7-1EBDC74AD903}" type="slidenum">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5250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en-US"/>
              <a:t>Click to edit Master title style</a:t>
            </a:r>
            <a:endParaRPr lang="en-IE"/>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E"/>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DA99C7C2-17DD-4CBD-A578-DDF7A3FB004A}" type="datetimeFigureOut">
              <a:rPr lang="en-IE" smtClean="0"/>
              <a:t>12/10/2016</a:t>
            </a:fld>
            <a:endParaRPr lang="en-IE"/>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IE"/>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D5480E1E-B8A3-46E7-99F7-1EBDC74AD903}" type="slidenum">
              <a:rPr lang="en-IE" smtClean="0"/>
              <a:t>‹#›</a:t>
            </a:fld>
            <a:endParaRPr lang="en-IE"/>
          </a:p>
        </p:txBody>
      </p:sp>
    </p:spTree>
    <p:extLst>
      <p:ext uri="{BB962C8B-B14F-4D97-AF65-F5344CB8AC3E}">
        <p14:creationId xmlns:p14="http://schemas.microsoft.com/office/powerpoint/2010/main" val="12939753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A99C7C2-17DD-4CBD-A578-DDF7A3FB004A}" type="datetimeFigureOut">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12/10/2016</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a:xfrm>
            <a:off x="3028950" y="6356350"/>
            <a:ext cx="30861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a:xfrm>
            <a:off x="64579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5480E1E-B8A3-46E7-99F7-1EBDC74AD903}" type="slidenum">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21581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a:t>Click to edit Master title style</a:t>
            </a:r>
            <a:endParaRPr lang="en-IE"/>
          </a:p>
        </p:txBody>
      </p:sp>
      <p:sp>
        <p:nvSpPr>
          <p:cNvPr id="3" name="Content Placeholder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A99C7C2-17DD-4CBD-A578-DDF7A3FB004A}" type="datetimeFigureOut">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12/10/2016</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a:xfrm>
            <a:off x="3028950" y="6356350"/>
            <a:ext cx="30861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a:xfrm>
            <a:off x="64579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5480E1E-B8A3-46E7-99F7-1EBDC74AD903}" type="slidenum">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48474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a:t>Click to edit Master title style</a:t>
            </a:r>
            <a:endParaRPr lang="en-IE"/>
          </a:p>
        </p:txBody>
      </p:sp>
      <p:sp>
        <p:nvSpPr>
          <p:cNvPr id="3" name="Picture Placeholder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A99C7C2-17DD-4CBD-A578-DDF7A3FB004A}" type="datetimeFigureOut">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12/10/2016</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a:xfrm>
            <a:off x="3028950" y="6356350"/>
            <a:ext cx="30861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a:xfrm>
            <a:off x="64579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5480E1E-B8A3-46E7-99F7-1EBDC74AD903}" type="slidenum">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5550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endParaRPr lang="en-IE"/>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a:xfrm>
            <a:off x="6286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A99C7C2-17DD-4CBD-A578-DDF7A3FB004A}" type="datetimeFigureOut">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12/10/2016</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5480E1E-B8A3-46E7-99F7-1EBDC74AD903}" type="slidenum">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664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IE"/>
          </a:p>
        </p:txBody>
      </p:sp>
      <p:sp>
        <p:nvSpPr>
          <p:cNvPr id="3" name="Vertical Text Placeholder 2"/>
          <p:cNvSpPr>
            <a:spLocks noGrp="1"/>
          </p:cNvSpPr>
          <p:nvPr>
            <p:ph type="body" orient="vert" idx="1"/>
          </p:nvPr>
        </p:nvSpPr>
        <p:spPr>
          <a:xfrm>
            <a:off x="628650" y="365125"/>
            <a:ext cx="5762625"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a:xfrm>
            <a:off x="6286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A99C7C2-17DD-4CBD-A578-DDF7A3FB004A}" type="datetimeFigureOut">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12/10/2016</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5480E1E-B8A3-46E7-99F7-1EBDC74AD903}" type="slidenum">
              <a:rPr kumimoji="0" lang="en-IE"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I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9375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endParaRPr lang="en-IE"/>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DA99C7C2-17DD-4CBD-A578-DDF7A3FB004A}" type="datetimeFigureOut">
              <a:rPr lang="en-IE" smtClean="0"/>
              <a:t>12/10/2016</a:t>
            </a:fld>
            <a:endParaRPr lang="en-IE"/>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IE"/>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D5480E1E-B8A3-46E7-99F7-1EBDC74AD903}" type="slidenum">
              <a:rPr lang="en-IE" smtClean="0"/>
              <a:t>‹#›</a:t>
            </a:fld>
            <a:endParaRPr lang="en-IE"/>
          </a:p>
        </p:txBody>
      </p:sp>
    </p:spTree>
    <p:extLst>
      <p:ext uri="{BB962C8B-B14F-4D97-AF65-F5344CB8AC3E}">
        <p14:creationId xmlns:p14="http://schemas.microsoft.com/office/powerpoint/2010/main" val="1413319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a:prstGeom prst="rect">
            <a:avLst/>
          </a:prstGeom>
        </p:spPr>
        <p:txBody>
          <a:bodyPr anchor="b"/>
          <a:lstStyle>
            <a:lvl1pPr>
              <a:defRPr sz="6000"/>
            </a:lvl1pPr>
          </a:lstStyle>
          <a:p>
            <a:r>
              <a:rPr lang="en-US"/>
              <a:t>Click to edit Master title style</a:t>
            </a:r>
            <a:endParaRPr lang="en-IE"/>
          </a:p>
        </p:txBody>
      </p:sp>
      <p:sp>
        <p:nvSpPr>
          <p:cNvPr id="3" name="Text Placeholder 2"/>
          <p:cNvSpPr>
            <a:spLocks noGrp="1"/>
          </p:cNvSpPr>
          <p:nvPr>
            <p:ph type="body" idx="1"/>
          </p:nvPr>
        </p:nvSpPr>
        <p:spPr>
          <a:xfrm>
            <a:off x="623888" y="4589463"/>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DA99C7C2-17DD-4CBD-A578-DDF7A3FB004A}" type="datetimeFigureOut">
              <a:rPr lang="en-IE" smtClean="0"/>
              <a:t>12/10/2016</a:t>
            </a:fld>
            <a:endParaRPr lang="en-IE"/>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IE"/>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D5480E1E-B8A3-46E7-99F7-1EBDC74AD903}" type="slidenum">
              <a:rPr lang="en-IE" smtClean="0"/>
              <a:t>‹#›</a:t>
            </a:fld>
            <a:endParaRPr lang="en-IE"/>
          </a:p>
        </p:txBody>
      </p:sp>
    </p:spTree>
    <p:extLst>
      <p:ext uri="{BB962C8B-B14F-4D97-AF65-F5344CB8AC3E}">
        <p14:creationId xmlns:p14="http://schemas.microsoft.com/office/powerpoint/2010/main" val="3065690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endParaRPr lang="en-IE"/>
          </a:p>
        </p:txBody>
      </p:sp>
      <p:sp>
        <p:nvSpPr>
          <p:cNvPr id="3" name="Content Placeholder 2"/>
          <p:cNvSpPr>
            <a:spLocks noGrp="1"/>
          </p:cNvSpPr>
          <p:nvPr>
            <p:ph sz="half" idx="1"/>
          </p:nvPr>
        </p:nvSpPr>
        <p:spPr>
          <a:xfrm>
            <a:off x="628650" y="1825625"/>
            <a:ext cx="386715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p:cNvSpPr>
            <a:spLocks noGrp="1"/>
          </p:cNvSpPr>
          <p:nvPr>
            <p:ph sz="half" idx="2"/>
          </p:nvPr>
        </p:nvSpPr>
        <p:spPr>
          <a:xfrm>
            <a:off x="4648200" y="1825625"/>
            <a:ext cx="386715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p:cNvSpPr>
            <a:spLocks noGrp="1"/>
          </p:cNvSpPr>
          <p:nvPr>
            <p:ph type="dt" sz="half" idx="10"/>
          </p:nvPr>
        </p:nvSpPr>
        <p:spPr>
          <a:xfrm>
            <a:off x="628650" y="6356350"/>
            <a:ext cx="2057400" cy="365125"/>
          </a:xfrm>
          <a:prstGeom prst="rect">
            <a:avLst/>
          </a:prstGeom>
        </p:spPr>
        <p:txBody>
          <a:bodyPr/>
          <a:lstStyle/>
          <a:p>
            <a:fld id="{DA99C7C2-17DD-4CBD-A578-DDF7A3FB004A}" type="datetimeFigureOut">
              <a:rPr lang="en-IE" smtClean="0"/>
              <a:t>12/10/2016</a:t>
            </a:fld>
            <a:endParaRPr lang="en-IE"/>
          </a:p>
        </p:txBody>
      </p:sp>
      <p:sp>
        <p:nvSpPr>
          <p:cNvPr id="6" name="Footer Placeholder 5"/>
          <p:cNvSpPr>
            <a:spLocks noGrp="1"/>
          </p:cNvSpPr>
          <p:nvPr>
            <p:ph type="ftr" sz="quarter" idx="11"/>
          </p:nvPr>
        </p:nvSpPr>
        <p:spPr>
          <a:xfrm>
            <a:off x="3028950" y="6356350"/>
            <a:ext cx="3086100" cy="365125"/>
          </a:xfrm>
          <a:prstGeom prst="rect">
            <a:avLst/>
          </a:prstGeom>
        </p:spPr>
        <p:txBody>
          <a:bodyPr/>
          <a:lstStyle/>
          <a:p>
            <a:endParaRPr lang="en-IE"/>
          </a:p>
        </p:txBody>
      </p:sp>
      <p:sp>
        <p:nvSpPr>
          <p:cNvPr id="7" name="Slide Number Placeholder 6"/>
          <p:cNvSpPr>
            <a:spLocks noGrp="1"/>
          </p:cNvSpPr>
          <p:nvPr>
            <p:ph type="sldNum" sz="quarter" idx="12"/>
          </p:nvPr>
        </p:nvSpPr>
        <p:spPr>
          <a:xfrm>
            <a:off x="6457950" y="6356350"/>
            <a:ext cx="2057400" cy="365125"/>
          </a:xfrm>
          <a:prstGeom prst="rect">
            <a:avLst/>
          </a:prstGeom>
        </p:spPr>
        <p:txBody>
          <a:bodyPr/>
          <a:lstStyle/>
          <a:p>
            <a:fld id="{D5480E1E-B8A3-46E7-99F7-1EBDC74AD903}" type="slidenum">
              <a:rPr lang="en-IE" smtClean="0"/>
              <a:t>‹#›</a:t>
            </a:fld>
            <a:endParaRPr lang="en-IE"/>
          </a:p>
        </p:txBody>
      </p:sp>
    </p:spTree>
    <p:extLst>
      <p:ext uri="{BB962C8B-B14F-4D97-AF65-F5344CB8AC3E}">
        <p14:creationId xmlns:p14="http://schemas.microsoft.com/office/powerpoint/2010/main" val="3416359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a:prstGeom prst="rect">
            <a:avLst/>
          </a:prstGeom>
        </p:spPr>
        <p:txBody>
          <a:bodyPr/>
          <a:lstStyle/>
          <a:p>
            <a:r>
              <a:rPr lang="en-US"/>
              <a:t>Click to edit Master title style</a:t>
            </a:r>
            <a:endParaRPr lang="en-IE"/>
          </a:p>
        </p:txBody>
      </p:sp>
      <p:sp>
        <p:nvSpPr>
          <p:cNvPr id="3" name="Text Placeholder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Date Placeholder 6"/>
          <p:cNvSpPr>
            <a:spLocks noGrp="1"/>
          </p:cNvSpPr>
          <p:nvPr>
            <p:ph type="dt" sz="half" idx="10"/>
          </p:nvPr>
        </p:nvSpPr>
        <p:spPr>
          <a:xfrm>
            <a:off x="628650" y="6356350"/>
            <a:ext cx="2057400" cy="365125"/>
          </a:xfrm>
          <a:prstGeom prst="rect">
            <a:avLst/>
          </a:prstGeom>
        </p:spPr>
        <p:txBody>
          <a:bodyPr/>
          <a:lstStyle/>
          <a:p>
            <a:fld id="{DA99C7C2-17DD-4CBD-A578-DDF7A3FB004A}" type="datetimeFigureOut">
              <a:rPr lang="en-IE" smtClean="0"/>
              <a:t>12/10/2016</a:t>
            </a:fld>
            <a:endParaRPr lang="en-IE"/>
          </a:p>
        </p:txBody>
      </p:sp>
      <p:sp>
        <p:nvSpPr>
          <p:cNvPr id="8" name="Footer Placeholder 7"/>
          <p:cNvSpPr>
            <a:spLocks noGrp="1"/>
          </p:cNvSpPr>
          <p:nvPr>
            <p:ph type="ftr" sz="quarter" idx="11"/>
          </p:nvPr>
        </p:nvSpPr>
        <p:spPr>
          <a:xfrm>
            <a:off x="3028950" y="6356350"/>
            <a:ext cx="3086100" cy="365125"/>
          </a:xfrm>
          <a:prstGeom prst="rect">
            <a:avLst/>
          </a:prstGeom>
        </p:spPr>
        <p:txBody>
          <a:bodyPr/>
          <a:lstStyle/>
          <a:p>
            <a:endParaRPr lang="en-IE"/>
          </a:p>
        </p:txBody>
      </p:sp>
      <p:sp>
        <p:nvSpPr>
          <p:cNvPr id="9" name="Slide Number Placeholder 8"/>
          <p:cNvSpPr>
            <a:spLocks noGrp="1"/>
          </p:cNvSpPr>
          <p:nvPr>
            <p:ph type="sldNum" sz="quarter" idx="12"/>
          </p:nvPr>
        </p:nvSpPr>
        <p:spPr>
          <a:xfrm>
            <a:off x="6457950" y="6356350"/>
            <a:ext cx="2057400" cy="365125"/>
          </a:xfrm>
          <a:prstGeom prst="rect">
            <a:avLst/>
          </a:prstGeom>
        </p:spPr>
        <p:txBody>
          <a:bodyPr/>
          <a:lstStyle/>
          <a:p>
            <a:fld id="{D5480E1E-B8A3-46E7-99F7-1EBDC74AD903}" type="slidenum">
              <a:rPr lang="en-IE" smtClean="0"/>
              <a:t>‹#›</a:t>
            </a:fld>
            <a:endParaRPr lang="en-IE"/>
          </a:p>
        </p:txBody>
      </p:sp>
    </p:spTree>
    <p:extLst>
      <p:ext uri="{BB962C8B-B14F-4D97-AF65-F5344CB8AC3E}">
        <p14:creationId xmlns:p14="http://schemas.microsoft.com/office/powerpoint/2010/main" val="413334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endParaRPr lang="en-IE"/>
          </a:p>
        </p:txBody>
      </p:sp>
      <p:sp>
        <p:nvSpPr>
          <p:cNvPr id="3" name="Date Placeholder 2"/>
          <p:cNvSpPr>
            <a:spLocks noGrp="1"/>
          </p:cNvSpPr>
          <p:nvPr>
            <p:ph type="dt" sz="half" idx="10"/>
          </p:nvPr>
        </p:nvSpPr>
        <p:spPr>
          <a:xfrm>
            <a:off x="628650" y="6356350"/>
            <a:ext cx="2057400" cy="365125"/>
          </a:xfrm>
          <a:prstGeom prst="rect">
            <a:avLst/>
          </a:prstGeom>
        </p:spPr>
        <p:txBody>
          <a:bodyPr/>
          <a:lstStyle/>
          <a:p>
            <a:fld id="{DA99C7C2-17DD-4CBD-A578-DDF7A3FB004A}" type="datetimeFigureOut">
              <a:rPr lang="en-IE" smtClean="0"/>
              <a:t>12/10/2016</a:t>
            </a:fld>
            <a:endParaRPr lang="en-IE"/>
          </a:p>
        </p:txBody>
      </p:sp>
      <p:sp>
        <p:nvSpPr>
          <p:cNvPr id="4" name="Footer Placeholder 3"/>
          <p:cNvSpPr>
            <a:spLocks noGrp="1"/>
          </p:cNvSpPr>
          <p:nvPr>
            <p:ph type="ftr" sz="quarter" idx="11"/>
          </p:nvPr>
        </p:nvSpPr>
        <p:spPr>
          <a:xfrm>
            <a:off x="3028950" y="6356350"/>
            <a:ext cx="3086100" cy="365125"/>
          </a:xfrm>
          <a:prstGeom prst="rect">
            <a:avLst/>
          </a:prstGeom>
        </p:spPr>
        <p:txBody>
          <a:bodyPr/>
          <a:lstStyle/>
          <a:p>
            <a:endParaRPr lang="en-IE"/>
          </a:p>
        </p:txBody>
      </p:sp>
      <p:sp>
        <p:nvSpPr>
          <p:cNvPr id="5" name="Slide Number Placeholder 4"/>
          <p:cNvSpPr>
            <a:spLocks noGrp="1"/>
          </p:cNvSpPr>
          <p:nvPr>
            <p:ph type="sldNum" sz="quarter" idx="12"/>
          </p:nvPr>
        </p:nvSpPr>
        <p:spPr>
          <a:xfrm>
            <a:off x="6457950" y="6356350"/>
            <a:ext cx="2057400" cy="365125"/>
          </a:xfrm>
          <a:prstGeom prst="rect">
            <a:avLst/>
          </a:prstGeom>
        </p:spPr>
        <p:txBody>
          <a:bodyPr/>
          <a:lstStyle/>
          <a:p>
            <a:fld id="{D5480E1E-B8A3-46E7-99F7-1EBDC74AD903}" type="slidenum">
              <a:rPr lang="en-IE" smtClean="0"/>
              <a:t>‹#›</a:t>
            </a:fld>
            <a:endParaRPr lang="en-IE"/>
          </a:p>
        </p:txBody>
      </p:sp>
    </p:spTree>
    <p:extLst>
      <p:ext uri="{BB962C8B-B14F-4D97-AF65-F5344CB8AC3E}">
        <p14:creationId xmlns:p14="http://schemas.microsoft.com/office/powerpoint/2010/main" val="1863190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0"/>
            <a:ext cx="2057400" cy="365125"/>
          </a:xfrm>
          <a:prstGeom prst="rect">
            <a:avLst/>
          </a:prstGeom>
        </p:spPr>
        <p:txBody>
          <a:bodyPr/>
          <a:lstStyle/>
          <a:p>
            <a:fld id="{DA99C7C2-17DD-4CBD-A578-DDF7A3FB004A}" type="datetimeFigureOut">
              <a:rPr lang="en-IE" smtClean="0"/>
              <a:t>12/10/2016</a:t>
            </a:fld>
            <a:endParaRPr lang="en-IE"/>
          </a:p>
        </p:txBody>
      </p:sp>
      <p:sp>
        <p:nvSpPr>
          <p:cNvPr id="3" name="Footer Placeholder 2"/>
          <p:cNvSpPr>
            <a:spLocks noGrp="1"/>
          </p:cNvSpPr>
          <p:nvPr>
            <p:ph type="ftr" sz="quarter" idx="11"/>
          </p:nvPr>
        </p:nvSpPr>
        <p:spPr>
          <a:xfrm>
            <a:off x="3028950" y="6356350"/>
            <a:ext cx="3086100" cy="365125"/>
          </a:xfrm>
          <a:prstGeom prst="rect">
            <a:avLst/>
          </a:prstGeom>
        </p:spPr>
        <p:txBody>
          <a:bodyPr/>
          <a:lstStyle/>
          <a:p>
            <a:endParaRPr lang="en-IE"/>
          </a:p>
        </p:txBody>
      </p:sp>
      <p:sp>
        <p:nvSpPr>
          <p:cNvPr id="4" name="Slide Number Placeholder 3"/>
          <p:cNvSpPr>
            <a:spLocks noGrp="1"/>
          </p:cNvSpPr>
          <p:nvPr>
            <p:ph type="sldNum" sz="quarter" idx="12"/>
          </p:nvPr>
        </p:nvSpPr>
        <p:spPr>
          <a:xfrm>
            <a:off x="6457950" y="6356350"/>
            <a:ext cx="2057400" cy="365125"/>
          </a:xfrm>
          <a:prstGeom prst="rect">
            <a:avLst/>
          </a:prstGeom>
        </p:spPr>
        <p:txBody>
          <a:bodyPr/>
          <a:lstStyle/>
          <a:p>
            <a:fld id="{D5480E1E-B8A3-46E7-99F7-1EBDC74AD903}" type="slidenum">
              <a:rPr lang="en-IE" smtClean="0"/>
              <a:t>‹#›</a:t>
            </a:fld>
            <a:endParaRPr lang="en-IE"/>
          </a:p>
        </p:txBody>
      </p:sp>
    </p:spTree>
    <p:extLst>
      <p:ext uri="{BB962C8B-B14F-4D97-AF65-F5344CB8AC3E}">
        <p14:creationId xmlns:p14="http://schemas.microsoft.com/office/powerpoint/2010/main" val="3178456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a:t>Click to edit Master title style</a:t>
            </a:r>
            <a:endParaRPr lang="en-IE"/>
          </a:p>
        </p:txBody>
      </p:sp>
      <p:sp>
        <p:nvSpPr>
          <p:cNvPr id="3" name="Content Placeholder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0"/>
            <a:ext cx="2057400" cy="365125"/>
          </a:xfrm>
          <a:prstGeom prst="rect">
            <a:avLst/>
          </a:prstGeom>
        </p:spPr>
        <p:txBody>
          <a:bodyPr/>
          <a:lstStyle/>
          <a:p>
            <a:fld id="{DA99C7C2-17DD-4CBD-A578-DDF7A3FB004A}" type="datetimeFigureOut">
              <a:rPr lang="en-IE" smtClean="0"/>
              <a:t>12/10/2016</a:t>
            </a:fld>
            <a:endParaRPr lang="en-IE"/>
          </a:p>
        </p:txBody>
      </p:sp>
      <p:sp>
        <p:nvSpPr>
          <p:cNvPr id="6" name="Footer Placeholder 5"/>
          <p:cNvSpPr>
            <a:spLocks noGrp="1"/>
          </p:cNvSpPr>
          <p:nvPr>
            <p:ph type="ftr" sz="quarter" idx="11"/>
          </p:nvPr>
        </p:nvSpPr>
        <p:spPr>
          <a:xfrm>
            <a:off x="3028950" y="6356350"/>
            <a:ext cx="3086100" cy="365125"/>
          </a:xfrm>
          <a:prstGeom prst="rect">
            <a:avLst/>
          </a:prstGeom>
        </p:spPr>
        <p:txBody>
          <a:bodyPr/>
          <a:lstStyle/>
          <a:p>
            <a:endParaRPr lang="en-IE"/>
          </a:p>
        </p:txBody>
      </p:sp>
      <p:sp>
        <p:nvSpPr>
          <p:cNvPr id="7" name="Slide Number Placeholder 6"/>
          <p:cNvSpPr>
            <a:spLocks noGrp="1"/>
          </p:cNvSpPr>
          <p:nvPr>
            <p:ph type="sldNum" sz="quarter" idx="12"/>
          </p:nvPr>
        </p:nvSpPr>
        <p:spPr>
          <a:xfrm>
            <a:off x="6457950" y="6356350"/>
            <a:ext cx="2057400" cy="365125"/>
          </a:xfrm>
          <a:prstGeom prst="rect">
            <a:avLst/>
          </a:prstGeom>
        </p:spPr>
        <p:txBody>
          <a:bodyPr/>
          <a:lstStyle/>
          <a:p>
            <a:fld id="{D5480E1E-B8A3-46E7-99F7-1EBDC74AD903}" type="slidenum">
              <a:rPr lang="en-IE" smtClean="0"/>
              <a:t>‹#›</a:t>
            </a:fld>
            <a:endParaRPr lang="en-IE"/>
          </a:p>
        </p:txBody>
      </p:sp>
    </p:spTree>
    <p:extLst>
      <p:ext uri="{BB962C8B-B14F-4D97-AF65-F5344CB8AC3E}">
        <p14:creationId xmlns:p14="http://schemas.microsoft.com/office/powerpoint/2010/main" val="26363647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2.pn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5" y="0"/>
            <a:ext cx="9142928" cy="6858000"/>
          </a:xfrm>
          <a:prstGeom prst="rect">
            <a:avLst/>
          </a:prstGeom>
        </p:spPr>
      </p:pic>
      <p:sp>
        <p:nvSpPr>
          <p:cNvPr id="3" name="TextBox 2"/>
          <p:cNvSpPr txBox="1"/>
          <p:nvPr userDrawn="1"/>
        </p:nvSpPr>
        <p:spPr>
          <a:xfrm>
            <a:off x="3631481" y="2937449"/>
            <a:ext cx="4611188" cy="415498"/>
          </a:xfrm>
          <a:prstGeom prst="rect">
            <a:avLst/>
          </a:prstGeom>
          <a:noFill/>
        </p:spPr>
        <p:txBody>
          <a:bodyPr wrap="square" rtlCol="0">
            <a:spAutoFit/>
          </a:bodyPr>
          <a:lstStyle/>
          <a:p>
            <a:r>
              <a:rPr lang="en-IE" sz="2100" dirty="0"/>
              <a:t>TEXT</a:t>
            </a:r>
          </a:p>
        </p:txBody>
      </p:sp>
      <p:sp>
        <p:nvSpPr>
          <p:cNvPr id="4" name="TextBox 3"/>
          <p:cNvSpPr txBox="1"/>
          <p:nvPr userDrawn="1"/>
        </p:nvSpPr>
        <p:spPr>
          <a:xfrm>
            <a:off x="3631481" y="3825724"/>
            <a:ext cx="4611188" cy="415498"/>
          </a:xfrm>
          <a:prstGeom prst="rect">
            <a:avLst/>
          </a:prstGeom>
          <a:noFill/>
        </p:spPr>
        <p:txBody>
          <a:bodyPr wrap="square" rtlCol="0">
            <a:spAutoFit/>
          </a:bodyPr>
          <a:lstStyle/>
          <a:p>
            <a:r>
              <a:rPr lang="en-IE" sz="2100" dirty="0"/>
              <a:t>TEXT</a:t>
            </a:r>
          </a:p>
        </p:txBody>
      </p:sp>
      <p:sp>
        <p:nvSpPr>
          <p:cNvPr id="5" name="TextBox 4"/>
          <p:cNvSpPr txBox="1"/>
          <p:nvPr userDrawn="1"/>
        </p:nvSpPr>
        <p:spPr>
          <a:xfrm>
            <a:off x="3631481" y="4713999"/>
            <a:ext cx="4611188" cy="415498"/>
          </a:xfrm>
          <a:prstGeom prst="rect">
            <a:avLst/>
          </a:prstGeom>
          <a:noFill/>
        </p:spPr>
        <p:txBody>
          <a:bodyPr wrap="square" rtlCol="0">
            <a:spAutoFit/>
          </a:bodyPr>
          <a:lstStyle/>
          <a:p>
            <a:r>
              <a:rPr lang="en-IE" sz="2100" dirty="0"/>
              <a:t>TEXT</a:t>
            </a:r>
          </a:p>
        </p:txBody>
      </p:sp>
    </p:spTree>
    <p:extLst>
      <p:ext uri="{BB962C8B-B14F-4D97-AF65-F5344CB8AC3E}">
        <p14:creationId xmlns:p14="http://schemas.microsoft.com/office/powerpoint/2010/main" val="2321243064"/>
      </p:ext>
    </p:extLst>
  </p:cSld>
  <p:clrMap bg1="lt1" tx1="dk1" bg2="lt2" tx2="dk2" accent1="accent1" accent2="accent2" accent3="accent3" accent4="accent4" accent5="accent5" accent6="accent6" hlink="hlink" folHlink="folHlink"/>
  <p:sldLayoutIdLst>
    <p:sldLayoutId id="214748367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35" y="0"/>
            <a:ext cx="9142929" cy="6858000"/>
          </a:xfrm>
          <a:prstGeom prst="rect">
            <a:avLst/>
          </a:prstGeom>
        </p:spPr>
      </p:pic>
    </p:spTree>
    <p:extLst>
      <p:ext uri="{BB962C8B-B14F-4D97-AF65-F5344CB8AC3E}">
        <p14:creationId xmlns:p14="http://schemas.microsoft.com/office/powerpoint/2010/main" val="358483746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235817"/>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852342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20.pn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28.jpeg"/><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image" Target="../media/image49.png"/><Relationship Id="rId4" Type="http://schemas.openxmlformats.org/officeDocument/2006/relationships/image" Target="../media/image48.jpe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55.jp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62.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 y="0"/>
            <a:ext cx="9142929" cy="6858000"/>
          </a:xfrm>
          <a:prstGeom prst="rect">
            <a:avLst/>
          </a:prstGeom>
        </p:spPr>
      </p:pic>
      <p:sp>
        <p:nvSpPr>
          <p:cNvPr id="7" name="TextBox 6"/>
          <p:cNvSpPr txBox="1"/>
          <p:nvPr/>
        </p:nvSpPr>
        <p:spPr>
          <a:xfrm>
            <a:off x="3525973" y="2625413"/>
            <a:ext cx="5617491" cy="1077218"/>
          </a:xfrm>
          <a:prstGeom prst="rect">
            <a:avLst/>
          </a:prstGeom>
          <a:noFill/>
        </p:spPr>
        <p:txBody>
          <a:bodyPr wrap="square" rtlCol="0">
            <a:spAutoFit/>
          </a:bodyPr>
          <a:lstStyle/>
          <a:p>
            <a:r>
              <a:rPr lang="en-IE" sz="3200" dirty="0"/>
              <a:t>Being Economical with </a:t>
            </a:r>
            <a:endParaRPr lang="en-IE" sz="3200" dirty="0" smtClean="0"/>
          </a:p>
          <a:p>
            <a:r>
              <a:rPr lang="en-IE" sz="3200" dirty="0" smtClean="0"/>
              <a:t>the </a:t>
            </a:r>
            <a:r>
              <a:rPr lang="en-IE" sz="3200" dirty="0"/>
              <a:t>Truth</a:t>
            </a:r>
          </a:p>
        </p:txBody>
      </p:sp>
      <p:sp>
        <p:nvSpPr>
          <p:cNvPr id="8" name="TextBox 7"/>
          <p:cNvSpPr txBox="1"/>
          <p:nvPr/>
        </p:nvSpPr>
        <p:spPr>
          <a:xfrm>
            <a:off x="3525973" y="3772969"/>
            <a:ext cx="4611188" cy="584775"/>
          </a:xfrm>
          <a:prstGeom prst="rect">
            <a:avLst/>
          </a:prstGeom>
          <a:noFill/>
        </p:spPr>
        <p:txBody>
          <a:bodyPr wrap="square" rtlCol="0">
            <a:spAutoFit/>
          </a:bodyPr>
          <a:lstStyle/>
          <a:p>
            <a:r>
              <a:rPr lang="en-IE" sz="3200" dirty="0"/>
              <a:t>David Cullen</a:t>
            </a:r>
          </a:p>
        </p:txBody>
      </p:sp>
      <p:sp>
        <p:nvSpPr>
          <p:cNvPr id="9" name="TextBox 8"/>
          <p:cNvSpPr txBox="1"/>
          <p:nvPr/>
        </p:nvSpPr>
        <p:spPr>
          <a:xfrm>
            <a:off x="3525973" y="4590906"/>
            <a:ext cx="4611188" cy="584775"/>
          </a:xfrm>
          <a:prstGeom prst="rect">
            <a:avLst/>
          </a:prstGeom>
          <a:noFill/>
        </p:spPr>
        <p:txBody>
          <a:bodyPr wrap="square" rtlCol="0">
            <a:spAutoFit/>
          </a:bodyPr>
          <a:lstStyle/>
          <a:p>
            <a:r>
              <a:rPr lang="en-IE" sz="3200" dirty="0"/>
              <a:t>RED C </a:t>
            </a:r>
            <a:r>
              <a:rPr lang="en-IE" sz="3200" dirty="0" smtClean="0"/>
              <a:t>Research</a:t>
            </a:r>
            <a:endParaRPr lang="en-IE" sz="3200" dirty="0"/>
          </a:p>
        </p:txBody>
      </p:sp>
    </p:spTree>
    <p:extLst>
      <p:ext uri="{BB962C8B-B14F-4D97-AF65-F5344CB8AC3E}">
        <p14:creationId xmlns:p14="http://schemas.microsoft.com/office/powerpoint/2010/main" val="1049054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Image result for scrumdiddlys que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8521" y="0"/>
            <a:ext cx="7505699"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4"/>
          <p:cNvSpPr txBox="1">
            <a:spLocks/>
          </p:cNvSpPr>
          <p:nvPr/>
        </p:nvSpPr>
        <p:spPr>
          <a:xfrm>
            <a:off x="1608521" y="0"/>
            <a:ext cx="6777990"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IE" sz="3600" b="1" i="0" u="none" strike="noStrike" kern="1200" cap="none" spc="0" normalizeH="0" baseline="0" noProof="0" dirty="0" smtClean="0">
                <a:ln>
                  <a:noFill/>
                </a:ln>
                <a:solidFill>
                  <a:sysClr val="windowText" lastClr="000000"/>
                </a:solidFill>
                <a:effectLst/>
                <a:uLnTx/>
                <a:uFillTx/>
                <a:latin typeface="Lato Black"/>
                <a:ea typeface="+mj-ea"/>
                <a:cs typeface="+mj-cs"/>
              </a:rPr>
              <a:t>What’s this about?</a:t>
            </a:r>
            <a:endParaRPr kumimoji="0" lang="en-IE" sz="3600" b="1" i="0" u="none" strike="noStrike" kern="1200" cap="none" spc="0" normalizeH="0" baseline="0" noProof="0" dirty="0">
              <a:ln>
                <a:noFill/>
              </a:ln>
              <a:solidFill>
                <a:sysClr val="windowText" lastClr="000000"/>
              </a:solidFill>
              <a:effectLst/>
              <a:uLnTx/>
              <a:uFillTx/>
              <a:latin typeface="Lato Black"/>
              <a:ea typeface="+mj-ea"/>
              <a:cs typeface="+mj-cs"/>
            </a:endParaRPr>
          </a:p>
        </p:txBody>
      </p:sp>
      <p:pic>
        <p:nvPicPr>
          <p:cNvPr id="4098" name="Picture 2" descr="Image result for I voted for trump bumper sticker"/>
          <p:cNvPicPr>
            <a:picLocks noChangeAspect="1" noChangeArrowheads="1"/>
          </p:cNvPicPr>
          <p:nvPr/>
        </p:nvPicPr>
        <p:blipFill rotWithShape="1">
          <a:blip r:embed="rId4">
            <a:extLst>
              <a:ext uri="{28A0092B-C50C-407E-A947-70E740481C1C}">
                <a14:useLocalDpi xmlns:a14="http://schemas.microsoft.com/office/drawing/2010/main" val="0"/>
              </a:ext>
            </a:extLst>
          </a:blip>
          <a:srcRect t="36039" b="34643"/>
          <a:stretch/>
        </p:blipFill>
        <p:spPr bwMode="auto">
          <a:xfrm rot="20875717">
            <a:off x="5815935" y="660968"/>
            <a:ext cx="3086100" cy="90477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480780">
            <a:off x="3453102" y="5441703"/>
            <a:ext cx="3465095" cy="1720688"/>
          </a:xfrm>
          <a:prstGeom prst="rect">
            <a:avLst/>
          </a:prstGeom>
        </p:spPr>
      </p:pic>
    </p:spTree>
    <p:extLst>
      <p:ext uri="{BB962C8B-B14F-4D97-AF65-F5344CB8AC3E}">
        <p14:creationId xmlns:p14="http://schemas.microsoft.com/office/powerpoint/2010/main" val="237863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 y="0"/>
            <a:ext cx="9142929" cy="6858000"/>
          </a:xfrm>
          <a:prstGeom prst="rect">
            <a:avLst/>
          </a:prstGeom>
        </p:spPr>
      </p:pic>
      <p:sp>
        <p:nvSpPr>
          <p:cNvPr id="4" name="Title 4"/>
          <p:cNvSpPr txBox="1">
            <a:spLocks/>
          </p:cNvSpPr>
          <p:nvPr/>
        </p:nvSpPr>
        <p:spPr>
          <a:xfrm>
            <a:off x="1737360" y="209006"/>
            <a:ext cx="6777990"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endParaRPr lang="en-IE" dirty="0">
              <a:solidFill>
                <a:sysClr val="windowText" lastClr="000000"/>
              </a:solidFill>
              <a:latin typeface="Lato Black"/>
            </a:endParaRPr>
          </a:p>
        </p:txBody>
      </p:sp>
      <p:pic>
        <p:nvPicPr>
          <p:cNvPr id="6" name="Picture 5"/>
          <p:cNvPicPr>
            <a:picLocks noChangeAspect="1"/>
          </p:cNvPicPr>
          <p:nvPr/>
        </p:nvPicPr>
        <p:blipFill>
          <a:blip r:embed="rId4"/>
          <a:stretch>
            <a:fillRect/>
          </a:stretch>
        </p:blipFill>
        <p:spPr>
          <a:xfrm>
            <a:off x="2994025" y="-1129257"/>
            <a:ext cx="4019550" cy="2676525"/>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52700" y="1267098"/>
            <a:ext cx="4902200" cy="4902200"/>
          </a:xfrm>
          <a:prstGeom prst="rect">
            <a:avLst/>
          </a:prstGeom>
        </p:spPr>
      </p:pic>
      <p:sp>
        <p:nvSpPr>
          <p:cNvPr id="5" name="Rectangular Callout 4"/>
          <p:cNvSpPr/>
          <p:nvPr/>
        </p:nvSpPr>
        <p:spPr>
          <a:xfrm>
            <a:off x="3505200" y="3835400"/>
            <a:ext cx="4292600" cy="1308100"/>
          </a:xfrm>
          <a:prstGeom prst="wedgeRectCallout">
            <a:avLst>
              <a:gd name="adj1" fmla="val -15749"/>
              <a:gd name="adj2" fmla="val -176774"/>
            </a:avLst>
          </a:prstGeom>
          <a:solidFill>
            <a:srgbClr val="EE601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“Drive On Lads, we have </a:t>
            </a:r>
            <a:r>
              <a:rPr lang="en-GB" sz="2800" b="1" u="sng" dirty="0" smtClean="0"/>
              <a:t>50% Purchase Intent</a:t>
            </a:r>
            <a:r>
              <a:rPr lang="en-GB" sz="2400" dirty="0" smtClean="0"/>
              <a:t>; crank up the production line…” </a:t>
            </a:r>
            <a:endParaRPr lang="en-US" sz="2400" dirty="0"/>
          </a:p>
        </p:txBody>
      </p:sp>
    </p:spTree>
    <p:extLst>
      <p:ext uri="{BB962C8B-B14F-4D97-AF65-F5344CB8AC3E}">
        <p14:creationId xmlns:p14="http://schemas.microsoft.com/office/powerpoint/2010/main" val="267045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ichard Thaler   IBM Watson on Behavioural Economic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675342" y="885825"/>
            <a:ext cx="7349066" cy="4133850"/>
          </a:xfrm>
          <a:prstGeom prst="rect">
            <a:avLst/>
          </a:prstGeom>
        </p:spPr>
      </p:pic>
    </p:spTree>
    <p:extLst>
      <p:ext uri="{BB962C8B-B14F-4D97-AF65-F5344CB8AC3E}">
        <p14:creationId xmlns:p14="http://schemas.microsoft.com/office/powerpoint/2010/main" val="36899270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burger at gy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3766" y="-58365"/>
            <a:ext cx="7472414" cy="6908210"/>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2" descr="Image result for SHWOPPI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a:blip r:embed="rId4"/>
          <a:stretch>
            <a:fillRect/>
          </a:stretch>
        </p:blipFill>
        <p:spPr>
          <a:xfrm rot="20025619">
            <a:off x="2915158" y="2406771"/>
            <a:ext cx="4707557" cy="1752542"/>
          </a:xfrm>
          <a:prstGeom prst="rect">
            <a:avLst/>
          </a:prstGeom>
        </p:spPr>
      </p:pic>
    </p:spTree>
    <p:extLst>
      <p:ext uri="{BB962C8B-B14F-4D97-AF65-F5344CB8AC3E}">
        <p14:creationId xmlns:p14="http://schemas.microsoft.com/office/powerpoint/2010/main" val="198499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Image result for at the end of a hard wee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6154" y="261485"/>
            <a:ext cx="7479901" cy="560992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07143" y="827772"/>
            <a:ext cx="3257550" cy="4762500"/>
          </a:xfrm>
          <a:prstGeom prst="rect">
            <a:avLst/>
          </a:prstGeom>
        </p:spPr>
      </p:pic>
      <p:pic>
        <p:nvPicPr>
          <p:cNvPr id="9218" name="Picture 2" descr="Image result for carlsberg ahh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8237" y="1709285"/>
            <a:ext cx="3304273" cy="3304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692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9218"/>
                                        </p:tgtEl>
                                        <p:attrNameLst>
                                          <p:attrName>style.visibility</p:attrName>
                                        </p:attrNameLst>
                                      </p:cBhvr>
                                      <p:to>
                                        <p:strVal val="visible"/>
                                      </p:to>
                                    </p:set>
                                    <p:animEffect transition="in" filter="fade">
                                      <p:cBhvr>
                                        <p:cTn id="10"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2131" y="696169"/>
            <a:ext cx="7388994" cy="4925996"/>
          </a:xfrm>
          <a:prstGeom prst="rect">
            <a:avLst/>
          </a:prstGeom>
        </p:spPr>
      </p:pic>
      <p:pic>
        <p:nvPicPr>
          <p:cNvPr id="1026" name="Picture 2" descr="Image result for small plate big plate 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2131" y="685577"/>
            <a:ext cx="7544695" cy="4936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355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Image result for drinks chille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p:cNvPicPr>
            <a:picLocks noChangeAspect="1"/>
          </p:cNvPicPr>
          <p:nvPr/>
        </p:nvPicPr>
        <p:blipFill>
          <a:blip r:embed="rId3"/>
          <a:stretch>
            <a:fillRect/>
          </a:stretch>
        </p:blipFill>
        <p:spPr>
          <a:xfrm>
            <a:off x="1737360" y="1294177"/>
            <a:ext cx="3489960" cy="3489960"/>
          </a:xfrm>
          <a:prstGeom prst="rect">
            <a:avLst/>
          </a:prstGeom>
        </p:spPr>
      </p:pic>
      <p:sp>
        <p:nvSpPr>
          <p:cNvPr id="5" name="Folded Corner 4"/>
          <p:cNvSpPr/>
          <p:nvPr/>
        </p:nvSpPr>
        <p:spPr>
          <a:xfrm rot="20668391">
            <a:off x="2175710" y="4610882"/>
            <a:ext cx="2613259" cy="741146"/>
          </a:xfrm>
          <a:prstGeom prst="foldedCorner">
            <a:avLst/>
          </a:prstGeom>
          <a:solidFill>
            <a:srgbClr val="EE601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Water to eye level… </a:t>
            </a:r>
            <a:br>
              <a:rPr lang="en-GB" dirty="0" smtClean="0"/>
            </a:br>
            <a:r>
              <a:rPr lang="en-GB" dirty="0" smtClean="0"/>
              <a:t>Sales +47%</a:t>
            </a:r>
            <a:endParaRPr lang="en-US" dirty="0"/>
          </a:p>
        </p:txBody>
      </p:sp>
      <p:pic>
        <p:nvPicPr>
          <p:cNvPr id="6" name="Picture 5"/>
          <p:cNvPicPr>
            <a:picLocks noChangeAspect="1"/>
          </p:cNvPicPr>
          <p:nvPr/>
        </p:nvPicPr>
        <p:blipFill>
          <a:blip r:embed="rId4"/>
          <a:stretch>
            <a:fillRect/>
          </a:stretch>
        </p:blipFill>
        <p:spPr>
          <a:xfrm>
            <a:off x="5227320" y="1890245"/>
            <a:ext cx="3577481" cy="2384391"/>
          </a:xfrm>
          <a:prstGeom prst="rect">
            <a:avLst/>
          </a:prstGeom>
        </p:spPr>
      </p:pic>
      <p:sp>
        <p:nvSpPr>
          <p:cNvPr id="8" name="Folded Corner 7"/>
          <p:cNvSpPr/>
          <p:nvPr/>
        </p:nvSpPr>
        <p:spPr>
          <a:xfrm rot="20668391">
            <a:off x="5850577" y="4413564"/>
            <a:ext cx="2613259" cy="741146"/>
          </a:xfrm>
          <a:prstGeom prst="foldedCorner">
            <a:avLst/>
          </a:prstGeom>
          <a:solidFill>
            <a:srgbClr val="EE601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Salad first, desserts last… </a:t>
            </a:r>
            <a:br>
              <a:rPr lang="en-GB" dirty="0" smtClean="0"/>
            </a:br>
            <a:r>
              <a:rPr lang="en-GB" dirty="0" smtClean="0"/>
              <a:t>Salad Sales Increase</a:t>
            </a:r>
            <a:endParaRPr lang="en-US" dirty="0"/>
          </a:p>
        </p:txBody>
      </p:sp>
    </p:spTree>
    <p:extLst>
      <p:ext uri="{BB962C8B-B14F-4D97-AF65-F5344CB8AC3E}">
        <p14:creationId xmlns:p14="http://schemas.microsoft.com/office/powerpoint/2010/main" val="1160317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127183" y="1424532"/>
            <a:ext cx="5868579" cy="3272595"/>
          </a:xfrm>
          <a:prstGeom prst="rect">
            <a:avLst/>
          </a:prstGeom>
        </p:spPr>
      </p:pic>
    </p:spTree>
    <p:extLst>
      <p:ext uri="{BB962C8B-B14F-4D97-AF65-F5344CB8AC3E}">
        <p14:creationId xmlns:p14="http://schemas.microsoft.com/office/powerpoint/2010/main" val="1707155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4"/>
          <p:cNvSpPr txBox="1">
            <a:spLocks/>
          </p:cNvSpPr>
          <p:nvPr/>
        </p:nvSpPr>
        <p:spPr>
          <a:xfrm>
            <a:off x="1737360" y="209006"/>
            <a:ext cx="6777990"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endParaRPr lang="en-IE" dirty="0">
              <a:solidFill>
                <a:sysClr val="windowText" lastClr="000000"/>
              </a:solidFill>
              <a:latin typeface="Lato Black"/>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0108" y="922175"/>
            <a:ext cx="828456" cy="828456"/>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4539" y="2015678"/>
            <a:ext cx="828456" cy="828456"/>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15497" y="1465397"/>
            <a:ext cx="3772096" cy="3772096"/>
          </a:xfrm>
          <a:prstGeom prst="rect">
            <a:avLst/>
          </a:prstGeom>
        </p:spPr>
      </p:pic>
      <p:sp>
        <p:nvSpPr>
          <p:cNvPr id="14" name="Oval Callout 13"/>
          <p:cNvSpPr/>
          <p:nvPr/>
        </p:nvSpPr>
        <p:spPr>
          <a:xfrm>
            <a:off x="5225792" y="616311"/>
            <a:ext cx="3522306" cy="2489817"/>
          </a:xfrm>
          <a:prstGeom prst="wedgeEllipseCallout">
            <a:avLst>
              <a:gd name="adj1" fmla="val -65227"/>
              <a:gd name="adj2" fmla="val 52917"/>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i="1" dirty="0" smtClean="0">
                <a:solidFill>
                  <a:schemeClr val="accent2"/>
                </a:solidFill>
              </a:rPr>
              <a:t>Of course, the main thing for me is that I get the best rate when it comes to my mortgage </a:t>
            </a:r>
            <a:endParaRPr lang="en-US" sz="2400" b="1" i="1" dirty="0">
              <a:solidFill>
                <a:schemeClr val="accent2"/>
              </a:solidFill>
            </a:endParaRPr>
          </a:p>
        </p:txBody>
      </p:sp>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13831" y="616311"/>
            <a:ext cx="784982" cy="784982"/>
          </a:xfrm>
          <a:prstGeom prst="rect">
            <a:avLst/>
          </a:prstGeom>
        </p:spPr>
      </p:pic>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72336" y="4546754"/>
            <a:ext cx="1751262" cy="1751262"/>
          </a:xfrm>
          <a:prstGeom prst="rect">
            <a:avLst/>
          </a:prstGeom>
        </p:spPr>
      </p:pic>
      <p:sp>
        <p:nvSpPr>
          <p:cNvPr id="20" name="TextBox 19"/>
          <p:cNvSpPr txBox="1"/>
          <p:nvPr/>
        </p:nvSpPr>
        <p:spPr>
          <a:xfrm>
            <a:off x="6209365" y="5351891"/>
            <a:ext cx="1029449" cy="400110"/>
          </a:xfrm>
          <a:prstGeom prst="rect">
            <a:avLst/>
          </a:prstGeom>
          <a:noFill/>
        </p:spPr>
        <p:txBody>
          <a:bodyPr wrap="none" rtlCol="0">
            <a:spAutoFit/>
          </a:bodyPr>
          <a:lstStyle/>
          <a:p>
            <a:pPr algn="ctr"/>
            <a:r>
              <a:rPr lang="en-GB" sz="2000" b="1" dirty="0" smtClean="0"/>
              <a:t>€42,000</a:t>
            </a:r>
            <a:endParaRPr lang="en-US" sz="2000" b="1" dirty="0"/>
          </a:p>
        </p:txBody>
      </p:sp>
    </p:spTree>
    <p:extLst>
      <p:ext uri="{BB962C8B-B14F-4D97-AF65-F5344CB8AC3E}">
        <p14:creationId xmlns:p14="http://schemas.microsoft.com/office/powerpoint/2010/main" val="522823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enjoy now pay la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3849" y="0"/>
            <a:ext cx="7633106" cy="451485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9101" y="4708472"/>
            <a:ext cx="1446550" cy="1446550"/>
          </a:xfrm>
          <a:prstGeom prst="rect">
            <a:avLst/>
          </a:prstGeom>
        </p:spPr>
      </p:pic>
      <p:sp>
        <p:nvSpPr>
          <p:cNvPr id="12" name="Title 9"/>
          <p:cNvSpPr txBox="1">
            <a:spLocks/>
          </p:cNvSpPr>
          <p:nvPr/>
        </p:nvSpPr>
        <p:spPr>
          <a:xfrm>
            <a:off x="2877955" y="5182110"/>
            <a:ext cx="5867487"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chemeClr val="accent2"/>
                </a:solidFill>
                <a:effectLst/>
                <a:uLnTx/>
                <a:uFillTx/>
                <a:latin typeface="Lato Black"/>
                <a:ea typeface="+mj-ea"/>
                <a:cs typeface="+mj-cs"/>
              </a:rPr>
              <a:t>2% Cash NOW on your mortgage;</a:t>
            </a:r>
            <a:r>
              <a:rPr kumimoji="0" lang="en-US" sz="2400" b="1" i="0" u="none" strike="noStrike" kern="1200" cap="none" spc="0" normalizeH="0" noProof="0" dirty="0" smtClean="0">
                <a:ln>
                  <a:noFill/>
                </a:ln>
                <a:solidFill>
                  <a:schemeClr val="accent2"/>
                </a:solidFill>
                <a:effectLst/>
                <a:uLnTx/>
                <a:uFillTx/>
                <a:latin typeface="Lato Black"/>
                <a:ea typeface="+mj-ea"/>
                <a:cs typeface="+mj-cs"/>
              </a:rPr>
              <a:t> anyone?</a:t>
            </a:r>
            <a:endParaRPr kumimoji="0" lang="en-IE" sz="2400" b="1" i="0" u="none" strike="noStrike" kern="1200" cap="none" spc="0" normalizeH="0" baseline="0" noProof="0" dirty="0">
              <a:ln>
                <a:noFill/>
              </a:ln>
              <a:solidFill>
                <a:schemeClr val="accent2"/>
              </a:solidFill>
              <a:effectLst/>
              <a:uLnTx/>
              <a:uFillTx/>
              <a:latin typeface="Lato Black"/>
              <a:ea typeface="+mj-ea"/>
              <a:cs typeface="+mj-cs"/>
            </a:endParaRPr>
          </a:p>
        </p:txBody>
      </p:sp>
    </p:spTree>
    <p:extLst>
      <p:ext uri="{BB962C8B-B14F-4D97-AF65-F5344CB8AC3E}">
        <p14:creationId xmlns:p14="http://schemas.microsoft.com/office/powerpoint/2010/main" val="3104414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 y="0"/>
            <a:ext cx="9142929" cy="6858000"/>
          </a:xfrm>
          <a:prstGeom prst="rect">
            <a:avLst/>
          </a:prstGeom>
        </p:spPr>
      </p:pic>
      <p:sp>
        <p:nvSpPr>
          <p:cNvPr id="8" name="Title 4"/>
          <p:cNvSpPr txBox="1">
            <a:spLocks/>
          </p:cNvSpPr>
          <p:nvPr/>
        </p:nvSpPr>
        <p:spPr>
          <a:xfrm>
            <a:off x="1711491" y="767271"/>
            <a:ext cx="6777990" cy="149466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IE" sz="4800" b="1" i="0" u="none" strike="noStrike" kern="1200" cap="none" spc="0" normalizeH="0" baseline="0" noProof="0" dirty="0" smtClean="0">
                <a:ln>
                  <a:noFill/>
                </a:ln>
                <a:solidFill>
                  <a:sysClr val="windowText" lastClr="000000"/>
                </a:solidFill>
                <a:effectLst/>
                <a:uLnTx/>
                <a:uFillTx/>
                <a:latin typeface="Lato Black"/>
                <a:ea typeface="+mj-ea"/>
                <a:cs typeface="+mj-cs"/>
              </a:rPr>
              <a:t>There’s a lot of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IE" sz="7200" b="1" i="0" u="none" strike="noStrike" kern="1200" cap="none" spc="0" normalizeH="0" baseline="0" noProof="0" dirty="0" smtClean="0">
                <a:ln>
                  <a:noFill/>
                </a:ln>
                <a:solidFill>
                  <a:srgbClr val="C00000"/>
                </a:solidFill>
                <a:effectLst/>
                <a:uLnTx/>
                <a:uFillTx/>
                <a:latin typeface="Lato Black"/>
                <a:ea typeface="+mj-ea"/>
                <a:cs typeface="+mj-cs"/>
              </a:rPr>
              <a:t>BS</a:t>
            </a:r>
            <a:r>
              <a:rPr kumimoji="0" lang="en-IE" sz="7200" b="1" i="0" u="none" strike="noStrike" kern="1200" cap="none" spc="0" normalizeH="0" noProof="0" dirty="0" smtClean="0">
                <a:ln>
                  <a:noFill/>
                </a:ln>
                <a:solidFill>
                  <a:srgbClr val="C00000"/>
                </a:solidFill>
                <a:effectLst/>
                <a:uLnTx/>
                <a:uFillTx/>
                <a:latin typeface="Lato Black"/>
                <a:ea typeface="+mj-ea"/>
                <a:cs typeface="+mj-cs"/>
              </a:rPr>
              <a:t> </a:t>
            </a:r>
            <a:r>
              <a:rPr kumimoji="0" lang="en-IE" sz="4800" b="1" i="0" u="none" strike="noStrike" kern="1200" cap="none" spc="0" normalizeH="0" noProof="0" dirty="0" smtClean="0">
                <a:ln>
                  <a:noFill/>
                </a:ln>
                <a:effectLst/>
                <a:uLnTx/>
                <a:uFillTx/>
                <a:latin typeface="Lato Black"/>
                <a:ea typeface="+mj-ea"/>
                <a:cs typeface="+mj-cs"/>
              </a:rPr>
              <a:t>about</a:t>
            </a:r>
            <a:r>
              <a:rPr kumimoji="0" lang="en-IE" sz="7200" b="1" i="0" u="none" strike="noStrike" kern="1200" cap="none" spc="0" normalizeH="0" noProof="0" dirty="0" smtClean="0">
                <a:ln>
                  <a:noFill/>
                </a:ln>
                <a:solidFill>
                  <a:srgbClr val="C00000"/>
                </a:solidFill>
                <a:effectLst/>
                <a:uLnTx/>
                <a:uFillTx/>
                <a:latin typeface="Lato Black"/>
                <a:ea typeface="+mj-ea"/>
                <a:cs typeface="+mj-cs"/>
              </a:rPr>
              <a:t> BE</a:t>
            </a:r>
            <a:endParaRPr kumimoji="0" lang="en-IE" sz="7200" b="1" i="0" u="none" strike="noStrike" kern="1200" cap="none" spc="0" normalizeH="0" baseline="0" noProof="0" dirty="0">
              <a:ln>
                <a:noFill/>
              </a:ln>
              <a:solidFill>
                <a:srgbClr val="C00000"/>
              </a:solidFill>
              <a:effectLst/>
              <a:uLnTx/>
              <a:uFillTx/>
              <a:latin typeface="Lato Black"/>
              <a:ea typeface="+mj-ea"/>
              <a:cs typeface="+mj-cs"/>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7938" y="2425566"/>
            <a:ext cx="3465095" cy="3465095"/>
          </a:xfrm>
          <a:prstGeom prst="rect">
            <a:avLst/>
          </a:prstGeom>
        </p:spPr>
      </p:pic>
    </p:spTree>
    <p:extLst>
      <p:ext uri="{BB962C8B-B14F-4D97-AF65-F5344CB8AC3E}">
        <p14:creationId xmlns:p14="http://schemas.microsoft.com/office/powerpoint/2010/main" val="4605559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7000" y="2248313"/>
            <a:ext cx="1610191" cy="1610191"/>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7724" y="3400721"/>
            <a:ext cx="1717499" cy="1717499"/>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05418" y="3396362"/>
            <a:ext cx="1635231" cy="1635231"/>
          </a:xfrm>
          <a:prstGeom prst="rect">
            <a:avLst/>
          </a:prstGeom>
        </p:spPr>
      </p:pic>
      <p:pic>
        <p:nvPicPr>
          <p:cNvPr id="9" name="Picture 8"/>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708343" y="2196510"/>
            <a:ext cx="2169727" cy="2169727"/>
          </a:xfrm>
          <a:prstGeom prst="rect">
            <a:avLst/>
          </a:prstGeom>
        </p:spPr>
      </p:pic>
      <p:sp>
        <p:nvSpPr>
          <p:cNvPr id="13" name="Title 9"/>
          <p:cNvSpPr txBox="1">
            <a:spLocks/>
          </p:cNvSpPr>
          <p:nvPr/>
        </p:nvSpPr>
        <p:spPr>
          <a:xfrm>
            <a:off x="2704315" y="673712"/>
            <a:ext cx="4420735"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rgbClr val="FCAB00"/>
                </a:solidFill>
                <a:effectLst/>
                <a:uLnTx/>
                <a:uFillTx/>
                <a:latin typeface="Lato Black"/>
                <a:ea typeface="+mj-ea"/>
                <a:cs typeface="+mj-cs"/>
              </a:rPr>
              <a:t>Not all Euro are created</a:t>
            </a:r>
            <a:r>
              <a:rPr kumimoji="0" lang="en-US" sz="2400" b="1" i="0" u="none" strike="noStrike" kern="1200" cap="none" spc="0" normalizeH="0" noProof="0" dirty="0" smtClean="0">
                <a:ln>
                  <a:noFill/>
                </a:ln>
                <a:solidFill>
                  <a:srgbClr val="FCAB00"/>
                </a:solidFill>
                <a:effectLst/>
                <a:uLnTx/>
                <a:uFillTx/>
                <a:latin typeface="Lato Black"/>
                <a:ea typeface="+mj-ea"/>
                <a:cs typeface="+mj-cs"/>
              </a:rPr>
              <a:t> equally</a:t>
            </a:r>
            <a:r>
              <a:rPr kumimoji="0" lang="en-US" sz="2400" b="1" i="0" u="none" strike="noStrike" kern="1200" cap="none" spc="0" normalizeH="0" baseline="0" noProof="0" dirty="0" smtClean="0">
                <a:ln>
                  <a:noFill/>
                </a:ln>
                <a:solidFill>
                  <a:srgbClr val="FCAB00"/>
                </a:solidFill>
                <a:effectLst/>
                <a:uLnTx/>
                <a:uFillTx/>
                <a:latin typeface="Lato Black"/>
                <a:ea typeface="+mj-ea"/>
                <a:cs typeface="+mj-cs"/>
              </a:rPr>
              <a:t> </a:t>
            </a:r>
            <a:endParaRPr kumimoji="0" lang="en-IE" sz="2400" b="1" i="0" u="none" strike="noStrike" kern="1200" cap="none" spc="0" normalizeH="0" baseline="0" noProof="0" dirty="0">
              <a:ln>
                <a:noFill/>
              </a:ln>
              <a:solidFill>
                <a:srgbClr val="FCAB00"/>
              </a:solidFill>
              <a:effectLst/>
              <a:uLnTx/>
              <a:uFillTx/>
              <a:latin typeface="Lato Black"/>
              <a:ea typeface="+mj-ea"/>
              <a:cs typeface="+mj-cs"/>
            </a:endParaRPr>
          </a:p>
        </p:txBody>
      </p:sp>
    </p:spTree>
    <p:extLst>
      <p:ext uri="{BB962C8B-B14F-4D97-AF65-F5344CB8AC3E}">
        <p14:creationId xmlns:p14="http://schemas.microsoft.com/office/powerpoint/2010/main" val="10566870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1029" y="567891"/>
            <a:ext cx="5265019" cy="5265019"/>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109" y="1667576"/>
            <a:ext cx="3635943" cy="3635943"/>
          </a:xfrm>
          <a:prstGeom prst="rect">
            <a:avLst/>
          </a:prstGeom>
        </p:spPr>
      </p:pic>
    </p:spTree>
    <p:extLst>
      <p:ext uri="{BB962C8B-B14F-4D97-AF65-F5344CB8AC3E}">
        <p14:creationId xmlns:p14="http://schemas.microsoft.com/office/powerpoint/2010/main" val="3016054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 y="0"/>
            <a:ext cx="9142929" cy="68580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8032" y="394637"/>
            <a:ext cx="5601903" cy="5601903"/>
          </a:xfrm>
          <a:prstGeom prst="rect">
            <a:avLst/>
          </a:prstGeom>
        </p:spPr>
      </p:pic>
    </p:spTree>
    <p:extLst>
      <p:ext uri="{BB962C8B-B14F-4D97-AF65-F5344CB8AC3E}">
        <p14:creationId xmlns:p14="http://schemas.microsoft.com/office/powerpoint/2010/main" val="37425687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 y="0"/>
            <a:ext cx="9142929" cy="6858000"/>
          </a:xfrm>
          <a:prstGeom prst="rect">
            <a:avLst/>
          </a:prstGeom>
        </p:spPr>
      </p:pic>
      <p:pic>
        <p:nvPicPr>
          <p:cNvPr id="5" name="Picture 2" descr="Image result for make a one off donation to oxf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9363" y="404261"/>
            <a:ext cx="5316459" cy="380197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mostpopula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4199" y="1939471"/>
            <a:ext cx="3029265" cy="359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6621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0514" y="817122"/>
            <a:ext cx="5000018" cy="5000018"/>
          </a:xfrm>
          <a:prstGeom prst="rect">
            <a:avLst/>
          </a:prstGeom>
        </p:spPr>
      </p:pic>
    </p:spTree>
    <p:extLst>
      <p:ext uri="{BB962C8B-B14F-4D97-AF65-F5344CB8AC3E}">
        <p14:creationId xmlns:p14="http://schemas.microsoft.com/office/powerpoint/2010/main" val="21618152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6251" y="1018958"/>
            <a:ext cx="7245617" cy="3856538"/>
          </a:xfrm>
          <a:prstGeom prst="rect">
            <a:avLst/>
          </a:prstGeom>
        </p:spPr>
      </p:pic>
      <p:sp>
        <p:nvSpPr>
          <p:cNvPr id="8" name="Rectangle 7"/>
          <p:cNvSpPr/>
          <p:nvPr/>
        </p:nvSpPr>
        <p:spPr>
          <a:xfrm>
            <a:off x="3272278" y="5312750"/>
            <a:ext cx="3473643" cy="584775"/>
          </a:xfrm>
          <a:prstGeom prst="rect">
            <a:avLst/>
          </a:prstGeom>
        </p:spPr>
        <p:txBody>
          <a:bodyPr wrap="none">
            <a:spAutoFit/>
          </a:bodyPr>
          <a:lstStyle/>
          <a:p>
            <a:r>
              <a:rPr lang="en-IE" sz="3200" b="1" dirty="0" smtClean="0">
                <a:solidFill>
                  <a:schemeClr val="accent2"/>
                </a:solidFill>
              </a:rPr>
              <a:t>Perish the prospect</a:t>
            </a:r>
            <a:endParaRPr lang="en-US" sz="3200" b="1" dirty="0">
              <a:solidFill>
                <a:schemeClr val="accent2"/>
              </a:solidFill>
            </a:endParaRPr>
          </a:p>
        </p:txBody>
      </p:sp>
    </p:spTree>
    <p:extLst>
      <p:ext uri="{BB962C8B-B14F-4D97-AF65-F5344CB8AC3E}">
        <p14:creationId xmlns:p14="http://schemas.microsoft.com/office/powerpoint/2010/main" val="24256049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6393" y="649705"/>
            <a:ext cx="5014762" cy="5014762"/>
          </a:xfrm>
          <a:prstGeom prst="rect">
            <a:avLst/>
          </a:prstGeom>
        </p:spPr>
      </p:pic>
      <p:sp>
        <p:nvSpPr>
          <p:cNvPr id="8" name="&quot;No&quot; Symbol 7"/>
          <p:cNvSpPr/>
          <p:nvPr/>
        </p:nvSpPr>
        <p:spPr>
          <a:xfrm>
            <a:off x="1745782" y="649705"/>
            <a:ext cx="5175984" cy="5175984"/>
          </a:xfrm>
          <a:prstGeom prst="noSmoking">
            <a:avLst>
              <a:gd name="adj" fmla="val 1240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62023" y="1925053"/>
            <a:ext cx="2464067" cy="2464067"/>
          </a:xfrm>
          <a:prstGeom prst="rect">
            <a:avLst/>
          </a:prstGeom>
        </p:spPr>
      </p:pic>
    </p:spTree>
    <p:extLst>
      <p:ext uri="{BB962C8B-B14F-4D97-AF65-F5344CB8AC3E}">
        <p14:creationId xmlns:p14="http://schemas.microsoft.com/office/powerpoint/2010/main" val="2941990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2533" y="1126155"/>
            <a:ext cx="2142346" cy="4244741"/>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0414" y="1126154"/>
            <a:ext cx="2728762" cy="4244741"/>
          </a:xfrm>
          <a:prstGeom prst="rect">
            <a:avLst/>
          </a:prstGeom>
        </p:spPr>
      </p:pic>
    </p:spTree>
    <p:extLst>
      <p:ext uri="{BB962C8B-B14F-4D97-AF65-F5344CB8AC3E}">
        <p14:creationId xmlns:p14="http://schemas.microsoft.com/office/powerpoint/2010/main" val="41204247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 y="1"/>
            <a:ext cx="9142928" cy="6857999"/>
          </a:xfrm>
          <a:prstGeom prst="rect">
            <a:avLst/>
          </a:prstGeom>
        </p:spPr>
      </p:pic>
      <p:sp>
        <p:nvSpPr>
          <p:cNvPr id="3" name="12-Point Star 2"/>
          <p:cNvSpPr/>
          <p:nvPr/>
        </p:nvSpPr>
        <p:spPr>
          <a:xfrm>
            <a:off x="1951522" y="378459"/>
            <a:ext cx="3407343" cy="3407343"/>
          </a:xfrm>
          <a:prstGeom prst="star12">
            <a:avLst/>
          </a:prstGeom>
          <a:solidFill>
            <a:srgbClr val="FCAB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000" b="1" dirty="0"/>
              <a:t>Exclusive limited edition. Hurry, limited stocks</a:t>
            </a:r>
            <a:endParaRPr lang="en-US" sz="2000" b="1" dirty="0"/>
          </a:p>
        </p:txBody>
      </p:sp>
      <p:sp>
        <p:nvSpPr>
          <p:cNvPr id="14" name="12-Point Star 13"/>
          <p:cNvSpPr/>
          <p:nvPr/>
        </p:nvSpPr>
        <p:spPr>
          <a:xfrm>
            <a:off x="5222769" y="1914559"/>
            <a:ext cx="3407343" cy="3407343"/>
          </a:xfrm>
          <a:prstGeom prst="star12">
            <a:avLst/>
          </a:prstGeom>
          <a:solidFill>
            <a:srgbClr val="FCAB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New edition. Many items in </a:t>
            </a:r>
            <a:r>
              <a:rPr lang="en-IE" sz="2400" b="1" dirty="0" smtClean="0"/>
              <a:t>stock</a:t>
            </a:r>
            <a:endParaRPr lang="en-US" sz="2400" b="1" dirty="0"/>
          </a:p>
        </p:txBody>
      </p:sp>
      <p:sp>
        <p:nvSpPr>
          <p:cNvPr id="8" name="Curved Up Arrow 7"/>
          <p:cNvSpPr/>
          <p:nvPr/>
        </p:nvSpPr>
        <p:spPr>
          <a:xfrm rot="945935" flipH="1">
            <a:off x="2918592" y="3660017"/>
            <a:ext cx="2794000" cy="1306898"/>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TextBox 15"/>
          <p:cNvSpPr txBox="1"/>
          <p:nvPr/>
        </p:nvSpPr>
        <p:spPr>
          <a:xfrm>
            <a:off x="2578100" y="4967959"/>
            <a:ext cx="2908300" cy="1323439"/>
          </a:xfrm>
          <a:prstGeom prst="rect">
            <a:avLst/>
          </a:prstGeom>
          <a:noFill/>
        </p:spPr>
        <p:txBody>
          <a:bodyPr wrap="square" rtlCol="0">
            <a:spAutoFit/>
          </a:bodyPr>
          <a:lstStyle/>
          <a:p>
            <a:pPr algn="ctr"/>
            <a:r>
              <a:rPr lang="en-GB" sz="4000" b="1" dirty="0" smtClean="0">
                <a:solidFill>
                  <a:srgbClr val="C00000"/>
                </a:solidFill>
              </a:rPr>
              <a:t>50% Premium</a:t>
            </a:r>
            <a:endParaRPr lang="en-US" sz="4000" b="1" dirty="0">
              <a:solidFill>
                <a:srgbClr val="C00000"/>
              </a:solidFill>
            </a:endParaRPr>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 y="0"/>
            <a:ext cx="9142929" cy="6858000"/>
          </a:xfrm>
          <a:prstGeom prst="rect">
            <a:avLst/>
          </a:prstGeom>
        </p:spPr>
      </p:pic>
      <p:sp>
        <p:nvSpPr>
          <p:cNvPr id="10" name="Rectangle 9"/>
          <p:cNvSpPr/>
          <p:nvPr/>
        </p:nvSpPr>
        <p:spPr>
          <a:xfrm>
            <a:off x="2578100" y="250257"/>
            <a:ext cx="4063332" cy="1376412"/>
          </a:xfrm>
          <a:prstGeom prst="rect">
            <a:avLst/>
          </a:prstGeom>
          <a:solidFill>
            <a:srgbClr val="EE601D"/>
          </a:solidFill>
          <a:ln>
            <a:solidFill>
              <a:srgbClr val="EE6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403818" y="4323948"/>
            <a:ext cx="6411896" cy="1376412"/>
          </a:xfrm>
          <a:prstGeom prst="rect">
            <a:avLst/>
          </a:prstGeom>
          <a:solidFill>
            <a:srgbClr val="EE601D"/>
          </a:solidFill>
          <a:ln>
            <a:solidFill>
              <a:srgbClr val="EE6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t>So how can BE help us to help our client’s business?</a:t>
            </a:r>
            <a:endParaRPr lang="en-US" sz="2800" dirty="0"/>
          </a:p>
        </p:txBody>
      </p:sp>
    </p:spTree>
    <p:extLst>
      <p:ext uri="{BB962C8B-B14F-4D97-AF65-F5344CB8AC3E}">
        <p14:creationId xmlns:p14="http://schemas.microsoft.com/office/powerpoint/2010/main" val="1418475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txBox="1">
            <a:spLocks/>
          </p:cNvSpPr>
          <p:nvPr/>
        </p:nvSpPr>
        <p:spPr>
          <a:xfrm>
            <a:off x="1878664" y="927807"/>
            <a:ext cx="6777990"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IE" sz="4400" dirty="0" smtClean="0">
                <a:solidFill>
                  <a:schemeClr val="accent2"/>
                </a:solidFill>
                <a:latin typeface="Lato Black"/>
              </a:rPr>
              <a:t>Be More Creative </a:t>
            </a:r>
            <a:br>
              <a:rPr lang="en-IE" sz="4400" dirty="0" smtClean="0">
                <a:solidFill>
                  <a:schemeClr val="accent2"/>
                </a:solidFill>
                <a:latin typeface="Lato Black"/>
              </a:rPr>
            </a:br>
            <a:r>
              <a:rPr lang="en-IE" sz="4400" dirty="0" smtClean="0">
                <a:solidFill>
                  <a:schemeClr val="accent2"/>
                </a:solidFill>
                <a:latin typeface="Lato Black"/>
              </a:rPr>
              <a:t>Be More Playful</a:t>
            </a:r>
            <a:endParaRPr lang="en-IE" dirty="0">
              <a:solidFill>
                <a:schemeClr val="accent2"/>
              </a:solidFill>
              <a:latin typeface="Lato Black"/>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3477" y="2539670"/>
            <a:ext cx="3315605" cy="3312489"/>
          </a:xfrm>
          <a:prstGeom prst="rect">
            <a:avLst/>
          </a:prstGeom>
        </p:spPr>
      </p:pic>
    </p:spTree>
    <p:extLst>
      <p:ext uri="{BB962C8B-B14F-4D97-AF65-F5344CB8AC3E}">
        <p14:creationId xmlns:p14="http://schemas.microsoft.com/office/powerpoint/2010/main" val="35916105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 y="0"/>
            <a:ext cx="9142929" cy="6858000"/>
          </a:xfrm>
          <a:prstGeom prst="rect">
            <a:avLst/>
          </a:prstGeom>
        </p:spPr>
      </p:pic>
      <p:sp>
        <p:nvSpPr>
          <p:cNvPr id="4" name="Title 4"/>
          <p:cNvSpPr txBox="1">
            <a:spLocks/>
          </p:cNvSpPr>
          <p:nvPr/>
        </p:nvSpPr>
        <p:spPr>
          <a:xfrm>
            <a:off x="1737360" y="209006"/>
            <a:ext cx="6777990"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IE" dirty="0" smtClean="0">
                <a:solidFill>
                  <a:schemeClr val="accent2"/>
                </a:solidFill>
                <a:latin typeface="Lato Black"/>
              </a:rPr>
              <a:t>People aren’t “</a:t>
            </a:r>
            <a:r>
              <a:rPr lang="en-IE" dirty="0" err="1" smtClean="0">
                <a:solidFill>
                  <a:schemeClr val="accent2"/>
                </a:solidFill>
                <a:latin typeface="Lato Black"/>
              </a:rPr>
              <a:t>econs</a:t>
            </a:r>
            <a:r>
              <a:rPr lang="en-IE" dirty="0" smtClean="0">
                <a:solidFill>
                  <a:schemeClr val="accent2"/>
                </a:solidFill>
                <a:latin typeface="Lato Black"/>
              </a:rPr>
              <a:t>” </a:t>
            </a:r>
            <a:r>
              <a:rPr lang="en-IE" dirty="0" smtClean="0">
                <a:solidFill>
                  <a:sysClr val="windowText" lastClr="000000"/>
                </a:solidFill>
                <a:latin typeface="Lato Black"/>
              </a:rPr>
              <a:t>they are real, unpredictable, emotional, irrational PEOPLE</a:t>
            </a:r>
            <a:endParaRPr lang="en-IE" dirty="0">
              <a:solidFill>
                <a:sysClr val="windowText" lastClr="000000"/>
              </a:solidFill>
              <a:latin typeface="Lato Black"/>
            </a:endParaRPr>
          </a:p>
        </p:txBody>
      </p:sp>
      <p:pic>
        <p:nvPicPr>
          <p:cNvPr id="11" name="Picture 10"/>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848193" y="1818350"/>
            <a:ext cx="6432207" cy="4283850"/>
          </a:xfrm>
          <a:prstGeom prst="rect">
            <a:avLst/>
          </a:prstGeom>
        </p:spPr>
      </p:pic>
    </p:spTree>
    <p:extLst>
      <p:ext uri="{BB962C8B-B14F-4D97-AF65-F5344CB8AC3E}">
        <p14:creationId xmlns:p14="http://schemas.microsoft.com/office/powerpoint/2010/main" val="462309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1" y="-105878"/>
            <a:ext cx="9142929" cy="6858000"/>
          </a:xfrm>
          <a:prstGeom prst="rect">
            <a:avLst/>
          </a:prstGeom>
        </p:spPr>
      </p:pic>
      <p:sp>
        <p:nvSpPr>
          <p:cNvPr id="4" name="Title 4"/>
          <p:cNvSpPr txBox="1">
            <a:spLocks/>
          </p:cNvSpPr>
          <p:nvPr/>
        </p:nvSpPr>
        <p:spPr>
          <a:xfrm>
            <a:off x="2032668" y="610174"/>
            <a:ext cx="6777990"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IE" sz="4400" dirty="0" smtClean="0">
                <a:solidFill>
                  <a:schemeClr val="accent2"/>
                </a:solidFill>
                <a:latin typeface="Lato Black"/>
              </a:rPr>
              <a:t>Work Together</a:t>
            </a:r>
            <a:endParaRPr lang="en-IE" dirty="0">
              <a:solidFill>
                <a:schemeClr val="accent2"/>
              </a:solidFill>
              <a:latin typeface="Lato Black"/>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5171" y="1799925"/>
            <a:ext cx="4032984" cy="4032984"/>
          </a:xfrm>
          <a:prstGeom prst="rect">
            <a:avLst/>
          </a:prstGeom>
        </p:spPr>
      </p:pic>
    </p:spTree>
    <p:extLst>
      <p:ext uri="{BB962C8B-B14F-4D97-AF65-F5344CB8AC3E}">
        <p14:creationId xmlns:p14="http://schemas.microsoft.com/office/powerpoint/2010/main" val="16351881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1721116" y="391886"/>
            <a:ext cx="6777990" cy="149466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IE" sz="4400" b="1" i="0" u="none" strike="noStrike" kern="1200" cap="none" spc="0" normalizeH="0" baseline="0" noProof="0" dirty="0" smtClean="0">
                <a:ln>
                  <a:noFill/>
                </a:ln>
                <a:solidFill>
                  <a:schemeClr val="accent2"/>
                </a:solidFill>
                <a:effectLst/>
                <a:uLnTx/>
                <a:uFillTx/>
                <a:latin typeface="Lato Black"/>
                <a:ea typeface="+mj-ea"/>
                <a:cs typeface="+mj-cs"/>
              </a:rPr>
              <a:t>Be Curious and Challenge </a:t>
            </a:r>
            <a:r>
              <a:rPr kumimoji="0" lang="en-IE" sz="4400" b="1" i="0" u="none" strike="noStrike" kern="1200" cap="none" spc="0" normalizeH="0" noProof="0" dirty="0" smtClean="0">
                <a:ln>
                  <a:noFill/>
                </a:ln>
                <a:solidFill>
                  <a:schemeClr val="accent2"/>
                </a:solidFill>
                <a:effectLst/>
                <a:uLnTx/>
                <a:uFillTx/>
                <a:latin typeface="Lato Black"/>
                <a:ea typeface="+mj-ea"/>
                <a:cs typeface="+mj-cs"/>
              </a:rPr>
              <a:t>Assumptions</a:t>
            </a:r>
            <a:endParaRPr kumimoji="0" lang="en-IE" sz="6600" b="1" i="0" u="none" strike="noStrike" kern="1200" cap="none" spc="0" normalizeH="0" baseline="0" noProof="0" dirty="0">
              <a:ln>
                <a:noFill/>
              </a:ln>
              <a:solidFill>
                <a:schemeClr val="accent2"/>
              </a:solidFill>
              <a:effectLst/>
              <a:uLnTx/>
              <a:uFillTx/>
              <a:latin typeface="Lato Black"/>
              <a:ea typeface="+mj-ea"/>
              <a:cs typeface="+mj-cs"/>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1307" y="2278438"/>
            <a:ext cx="3804386" cy="3804386"/>
          </a:xfrm>
          <a:prstGeom prst="rect">
            <a:avLst/>
          </a:prstGeom>
        </p:spPr>
      </p:pic>
    </p:spTree>
    <p:extLst>
      <p:ext uri="{BB962C8B-B14F-4D97-AF65-F5344CB8AC3E}">
        <p14:creationId xmlns:p14="http://schemas.microsoft.com/office/powerpoint/2010/main" val="35495145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7832" y="1542018"/>
            <a:ext cx="3437046" cy="3433815"/>
          </a:xfrm>
          <a:prstGeom prst="rect">
            <a:avLst/>
          </a:prstGeom>
        </p:spPr>
      </p:pic>
      <p:sp>
        <p:nvSpPr>
          <p:cNvPr id="11" name="Title 9"/>
          <p:cNvSpPr txBox="1">
            <a:spLocks/>
          </p:cNvSpPr>
          <p:nvPr/>
        </p:nvSpPr>
        <p:spPr>
          <a:xfrm>
            <a:off x="1737360" y="440012"/>
            <a:ext cx="6777990"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smtClean="0">
                <a:ln>
                  <a:noFill/>
                </a:ln>
                <a:solidFill>
                  <a:schemeClr val="accent2"/>
                </a:solidFill>
                <a:effectLst/>
                <a:uLnTx/>
                <a:uFillTx/>
                <a:latin typeface="Lato Black"/>
                <a:ea typeface="+mj-ea"/>
                <a:cs typeface="+mj-cs"/>
              </a:rPr>
              <a:t>Experiment More</a:t>
            </a:r>
            <a:endParaRPr kumimoji="0" lang="en-IE" sz="3200" b="1" i="0" u="none" strike="noStrike" kern="1200" cap="none" spc="0" normalizeH="0" baseline="0" noProof="0" dirty="0">
              <a:ln>
                <a:noFill/>
              </a:ln>
              <a:solidFill>
                <a:schemeClr val="accent2"/>
              </a:solidFill>
              <a:effectLst/>
              <a:uLnTx/>
              <a:uFillTx/>
              <a:latin typeface="Lato Black"/>
              <a:ea typeface="+mj-ea"/>
              <a:cs typeface="+mj-cs"/>
            </a:endParaRPr>
          </a:p>
        </p:txBody>
      </p:sp>
      <p:sp>
        <p:nvSpPr>
          <p:cNvPr id="12" name="Title 9"/>
          <p:cNvSpPr txBox="1">
            <a:spLocks/>
          </p:cNvSpPr>
          <p:nvPr/>
        </p:nvSpPr>
        <p:spPr>
          <a:xfrm>
            <a:off x="3734602" y="5074749"/>
            <a:ext cx="4972338"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chemeClr val="accent2"/>
                </a:solidFill>
                <a:effectLst/>
                <a:uLnTx/>
                <a:uFillTx/>
                <a:latin typeface="Lato Black"/>
                <a:ea typeface="+mj-ea"/>
                <a:cs typeface="+mj-cs"/>
              </a:rPr>
              <a:t>We need to question</a:t>
            </a:r>
            <a:r>
              <a:rPr kumimoji="0" lang="en-US" sz="2400" b="1" i="0" u="none" strike="noStrike" kern="1200" cap="none" spc="0" normalizeH="0" noProof="0" dirty="0" smtClean="0">
                <a:ln>
                  <a:noFill/>
                </a:ln>
                <a:solidFill>
                  <a:schemeClr val="accent2"/>
                </a:solidFill>
                <a:effectLst/>
                <a:uLnTx/>
                <a:uFillTx/>
                <a:latin typeface="Lato Black"/>
                <a:ea typeface="+mj-ea"/>
                <a:cs typeface="+mj-cs"/>
              </a:rPr>
              <a:t> what consumers tell us they will do; challenge the rational mind</a:t>
            </a:r>
            <a:endParaRPr kumimoji="0" lang="en-IE" sz="2400" b="1" i="0" u="none" strike="noStrike" kern="1200" cap="none" spc="0" normalizeH="0" baseline="0" noProof="0" dirty="0">
              <a:ln>
                <a:noFill/>
              </a:ln>
              <a:solidFill>
                <a:schemeClr val="accent2"/>
              </a:solidFill>
              <a:effectLst/>
              <a:uLnTx/>
              <a:uFillTx/>
              <a:latin typeface="Lato Black"/>
              <a:ea typeface="+mj-ea"/>
              <a:cs typeface="+mj-cs"/>
            </a:endParaRPr>
          </a:p>
        </p:txBody>
      </p:sp>
    </p:spTree>
    <p:extLst>
      <p:ext uri="{BB962C8B-B14F-4D97-AF65-F5344CB8AC3E}">
        <p14:creationId xmlns:p14="http://schemas.microsoft.com/office/powerpoint/2010/main" val="39145022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2888" y="1886552"/>
            <a:ext cx="4109987" cy="4109987"/>
          </a:xfrm>
          <a:prstGeom prst="rect">
            <a:avLst/>
          </a:prstGeom>
        </p:spPr>
      </p:pic>
      <p:sp>
        <p:nvSpPr>
          <p:cNvPr id="8" name="Title 4"/>
          <p:cNvSpPr txBox="1">
            <a:spLocks/>
          </p:cNvSpPr>
          <p:nvPr/>
        </p:nvSpPr>
        <p:spPr>
          <a:xfrm>
            <a:off x="1721116" y="391886"/>
            <a:ext cx="6777990" cy="149466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IE" sz="4800" b="1" i="0" u="none" strike="noStrike" kern="1200" cap="none" spc="0" normalizeH="0" baseline="0" noProof="0" dirty="0" smtClean="0">
                <a:ln>
                  <a:noFill/>
                </a:ln>
                <a:solidFill>
                  <a:schemeClr val="accent2"/>
                </a:solidFill>
                <a:effectLst/>
                <a:uLnTx/>
                <a:uFillTx/>
                <a:latin typeface="Lato Black"/>
                <a:ea typeface="+mj-ea"/>
                <a:cs typeface="+mj-cs"/>
              </a:rPr>
              <a:t>Get Out</a:t>
            </a:r>
            <a:r>
              <a:rPr kumimoji="0" lang="en-IE" sz="4800" b="1" i="0" u="none" strike="noStrike" kern="1200" cap="none" spc="0" normalizeH="0" noProof="0" dirty="0" smtClean="0">
                <a:ln>
                  <a:noFill/>
                </a:ln>
                <a:solidFill>
                  <a:schemeClr val="accent2"/>
                </a:solidFill>
                <a:effectLst/>
                <a:uLnTx/>
                <a:uFillTx/>
                <a:latin typeface="Lato Black"/>
                <a:ea typeface="+mj-ea"/>
                <a:cs typeface="+mj-cs"/>
              </a:rPr>
              <a:t> More Together</a:t>
            </a:r>
            <a:endParaRPr kumimoji="0" lang="en-IE" sz="7200" b="1" i="0" u="none" strike="noStrike" kern="1200" cap="none" spc="0" normalizeH="0" baseline="0" noProof="0" dirty="0">
              <a:ln>
                <a:noFill/>
              </a:ln>
              <a:solidFill>
                <a:schemeClr val="accent2"/>
              </a:solidFill>
              <a:effectLst/>
              <a:uLnTx/>
              <a:uFillTx/>
              <a:latin typeface="Lato Black"/>
              <a:ea typeface="+mj-ea"/>
              <a:cs typeface="+mj-cs"/>
            </a:endParaRPr>
          </a:p>
        </p:txBody>
      </p:sp>
    </p:spTree>
    <p:extLst>
      <p:ext uri="{BB962C8B-B14F-4D97-AF65-F5344CB8AC3E}">
        <p14:creationId xmlns:p14="http://schemas.microsoft.com/office/powerpoint/2010/main" val="7575122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 y="0"/>
            <a:ext cx="9142929" cy="6858000"/>
          </a:xfrm>
          <a:prstGeom prst="rect">
            <a:avLst/>
          </a:prstGeom>
        </p:spPr>
      </p:pic>
      <p:sp>
        <p:nvSpPr>
          <p:cNvPr id="4" name="Title 4"/>
          <p:cNvSpPr txBox="1">
            <a:spLocks/>
          </p:cNvSpPr>
          <p:nvPr/>
        </p:nvSpPr>
        <p:spPr>
          <a:xfrm>
            <a:off x="2032668" y="307645"/>
            <a:ext cx="6777990"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IE" sz="4400" dirty="0" smtClean="0">
                <a:solidFill>
                  <a:schemeClr val="accent2"/>
                </a:solidFill>
                <a:latin typeface="Lato Black"/>
              </a:rPr>
              <a:t>Be Brave</a:t>
            </a:r>
            <a:endParaRPr lang="en-IE" dirty="0">
              <a:solidFill>
                <a:schemeClr val="accent2"/>
              </a:solidFill>
              <a:latin typeface="Lato Black"/>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3613" y="1617044"/>
            <a:ext cx="4356100" cy="4356100"/>
          </a:xfrm>
          <a:prstGeom prst="rect">
            <a:avLst/>
          </a:prstGeom>
        </p:spPr>
      </p:pic>
    </p:spTree>
    <p:extLst>
      <p:ext uri="{BB962C8B-B14F-4D97-AF65-F5344CB8AC3E}">
        <p14:creationId xmlns:p14="http://schemas.microsoft.com/office/powerpoint/2010/main" val="15645926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p:cNvSpPr txBox="1">
            <a:spLocks/>
          </p:cNvSpPr>
          <p:nvPr/>
        </p:nvSpPr>
        <p:spPr>
          <a:xfrm>
            <a:off x="1724660" y="461058"/>
            <a:ext cx="6777990"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IE" dirty="0" smtClean="0">
                <a:solidFill>
                  <a:schemeClr val="accent2"/>
                </a:solidFill>
                <a:latin typeface="Lato Black"/>
              </a:rPr>
              <a:t>Stop Talking </a:t>
            </a:r>
            <a:r>
              <a:rPr lang="en-IE" sz="4400" dirty="0" smtClean="0">
                <a:solidFill>
                  <a:schemeClr val="accent2"/>
                </a:solidFill>
                <a:latin typeface="Lato Black"/>
              </a:rPr>
              <a:t>BS</a:t>
            </a:r>
            <a:endParaRPr lang="en-IE" dirty="0">
              <a:solidFill>
                <a:schemeClr val="accent2"/>
              </a:solidFill>
              <a:latin typeface="Lato Black"/>
            </a:endParaRPr>
          </a:p>
        </p:txBody>
      </p:sp>
      <p:sp>
        <p:nvSpPr>
          <p:cNvPr id="10" name="Title 4"/>
          <p:cNvSpPr txBox="1">
            <a:spLocks/>
          </p:cNvSpPr>
          <p:nvPr/>
        </p:nvSpPr>
        <p:spPr>
          <a:xfrm>
            <a:off x="1724660" y="5454106"/>
            <a:ext cx="6777990"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IE" dirty="0" smtClean="0">
                <a:solidFill>
                  <a:sysClr val="windowText" lastClr="000000"/>
                </a:solidFill>
                <a:latin typeface="Lato Black"/>
              </a:rPr>
              <a:t>And </a:t>
            </a:r>
            <a:r>
              <a:rPr lang="en-IE" dirty="0" smtClean="0">
                <a:solidFill>
                  <a:schemeClr val="accent2"/>
                </a:solidFill>
                <a:latin typeface="Lato Black"/>
              </a:rPr>
              <a:t>Start Talking BE</a:t>
            </a:r>
            <a:endParaRPr lang="en-IE" dirty="0">
              <a:solidFill>
                <a:schemeClr val="accent2"/>
              </a:solidFill>
              <a:latin typeface="Lato Black"/>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1107" y="1771201"/>
            <a:ext cx="3465095" cy="3465095"/>
          </a:xfrm>
          <a:prstGeom prst="rect">
            <a:avLst/>
          </a:prstGeom>
        </p:spPr>
      </p:pic>
      <p:sp>
        <p:nvSpPr>
          <p:cNvPr id="14" name="&quot;No&quot; Symbol 13"/>
          <p:cNvSpPr/>
          <p:nvPr/>
        </p:nvSpPr>
        <p:spPr>
          <a:xfrm>
            <a:off x="3381107" y="1776248"/>
            <a:ext cx="3460048" cy="3460048"/>
          </a:xfrm>
          <a:prstGeom prst="noSmoking">
            <a:avLst>
              <a:gd name="adj" fmla="val 1240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9461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 y="0"/>
            <a:ext cx="9142929" cy="6858000"/>
          </a:xfrm>
          <a:prstGeom prst="rect">
            <a:avLst/>
          </a:prstGeom>
        </p:spPr>
      </p:pic>
    </p:spTree>
    <p:extLst>
      <p:ext uri="{BB962C8B-B14F-4D97-AF65-F5344CB8AC3E}">
        <p14:creationId xmlns:p14="http://schemas.microsoft.com/office/powerpoint/2010/main" val="32781909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1423" y="102570"/>
            <a:ext cx="7040704" cy="317317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64547" y="3429000"/>
            <a:ext cx="7084452" cy="2606833"/>
          </a:xfrm>
          <a:prstGeom prst="rect">
            <a:avLst/>
          </a:prstGeom>
        </p:spPr>
      </p:pic>
      <p:sp>
        <p:nvSpPr>
          <p:cNvPr id="5" name="Rounded Rectangular Callout 4"/>
          <p:cNvSpPr/>
          <p:nvPr/>
        </p:nvSpPr>
        <p:spPr>
          <a:xfrm>
            <a:off x="6448463" y="2929693"/>
            <a:ext cx="2256948" cy="692093"/>
          </a:xfrm>
          <a:prstGeom prst="wedgeRoundRectCallout">
            <a:avLst>
              <a:gd name="adj1" fmla="val -27518"/>
              <a:gd name="adj2" fmla="val 101138"/>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t>Get in line </a:t>
            </a:r>
            <a:r>
              <a:rPr lang="en-GB" sz="2400" b="1" dirty="0" err="1" smtClean="0"/>
              <a:t>ya</a:t>
            </a:r>
            <a:r>
              <a:rPr lang="en-GB" sz="2400" b="1" dirty="0" smtClean="0"/>
              <a:t> </a:t>
            </a:r>
            <a:r>
              <a:rPr lang="en-GB" sz="2400" b="1" dirty="0" err="1" smtClean="0"/>
              <a:t>messer</a:t>
            </a:r>
            <a:r>
              <a:rPr lang="en-GB" sz="2400" b="1" dirty="0" smtClean="0"/>
              <a:t>!</a:t>
            </a:r>
            <a:endParaRPr lang="en-US" sz="2400" b="1" dirty="0"/>
          </a:p>
        </p:txBody>
      </p:sp>
    </p:spTree>
    <p:extLst>
      <p:ext uri="{BB962C8B-B14F-4D97-AF65-F5344CB8AC3E}">
        <p14:creationId xmlns:p14="http://schemas.microsoft.com/office/powerpoint/2010/main" val="30963757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1737360" y="209006"/>
            <a:ext cx="6777990"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IE" sz="3600" b="1" i="0" u="none" strike="noStrike" kern="1200" cap="none" spc="0" normalizeH="0" baseline="0" noProof="0" dirty="0" smtClean="0">
                <a:ln>
                  <a:noFill/>
                </a:ln>
                <a:solidFill>
                  <a:sysClr val="windowText" lastClr="000000"/>
                </a:solidFill>
                <a:effectLst/>
                <a:uLnTx/>
                <a:uFillTx/>
                <a:latin typeface="Lato Black"/>
                <a:ea typeface="+mj-ea"/>
                <a:cs typeface="+mj-cs"/>
              </a:rPr>
              <a:t>What’s it all about?</a:t>
            </a:r>
            <a:endParaRPr kumimoji="0" lang="en-IE" sz="3600" b="1" i="0" u="none" strike="noStrike" kern="1200" cap="none" spc="0" normalizeH="0" baseline="0" noProof="0" dirty="0">
              <a:ln>
                <a:noFill/>
              </a:ln>
              <a:solidFill>
                <a:sysClr val="windowText" lastClr="000000"/>
              </a:solidFill>
              <a:effectLst/>
              <a:uLnTx/>
              <a:uFillTx/>
              <a:latin typeface="Lato Black"/>
              <a:ea typeface="+mj-ea"/>
              <a:cs typeface="+mj-cs"/>
            </a:endParaRPr>
          </a:p>
        </p:txBody>
      </p:sp>
      <p:sp>
        <p:nvSpPr>
          <p:cNvPr id="9" name="Text Placeholder 5"/>
          <p:cNvSpPr txBox="1">
            <a:spLocks/>
          </p:cNvSpPr>
          <p:nvPr/>
        </p:nvSpPr>
        <p:spPr>
          <a:xfrm>
            <a:off x="1776549" y="1696307"/>
            <a:ext cx="6910251" cy="3749629"/>
          </a:xfrm>
          <a:prstGeom prst="rect">
            <a:avLst/>
          </a:prstGeom>
        </p:spPr>
        <p:txBody>
          <a:bodyPr/>
          <a:lstStyle>
            <a:lvl1pPr marL="234950" indent="-234950" algn="l" defTabSz="914400" rtl="0" eaLnBrk="1" latinLnBrk="0" hangingPunct="1">
              <a:lnSpc>
                <a:spcPct val="90000"/>
              </a:lnSpc>
              <a:spcBef>
                <a:spcPts val="1000"/>
              </a:spcBef>
              <a:buClr>
                <a:schemeClr val="accent2"/>
              </a:buClr>
              <a:buFont typeface="Arial" panose="020B0604020202020204" pitchFamily="34" charset="0"/>
              <a:buChar char="•"/>
              <a:defRPr sz="1800" kern="1200">
                <a:solidFill>
                  <a:schemeClr val="tx1"/>
                </a:solidFill>
                <a:latin typeface="+mn-lt"/>
                <a:ea typeface="+mn-ea"/>
                <a:cs typeface="+mn-cs"/>
              </a:defRPr>
            </a:lvl1pPr>
            <a:lvl2pPr marL="800100" indent="-3429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4950" marR="0" lvl="0" indent="-234950" algn="l" defTabSz="914400" rtl="0" eaLnBrk="1" fontAlgn="auto" latinLnBrk="0" hangingPunct="1">
              <a:lnSpc>
                <a:spcPct val="90000"/>
              </a:lnSpc>
              <a:spcBef>
                <a:spcPts val="1000"/>
              </a:spcBef>
              <a:spcAft>
                <a:spcPts val="0"/>
              </a:spcAft>
              <a:buClr>
                <a:srgbClr val="ED7D31"/>
              </a:buClr>
              <a:buSzTx/>
              <a:buFont typeface="Arial" panose="020B0604020202020204" pitchFamily="34" charset="0"/>
              <a:buChar char="•"/>
              <a:tabLst/>
              <a:defRPr/>
            </a:pPr>
            <a:r>
              <a:rPr kumimoji="0" lang="en-IE" sz="1800" b="0" i="0" u="none" strike="noStrike" kern="1200" cap="none" spc="0" normalizeH="0" baseline="0" noProof="0" dirty="0" smtClean="0">
                <a:ln>
                  <a:noFill/>
                </a:ln>
                <a:solidFill>
                  <a:sysClr val="windowText" lastClr="000000"/>
                </a:solidFill>
                <a:effectLst/>
                <a:uLnTx/>
                <a:uFillTx/>
                <a:latin typeface="Lato"/>
                <a:ea typeface="+mn-ea"/>
                <a:cs typeface="+mn-cs"/>
              </a:rPr>
              <a:t>It’s not a “thing”</a:t>
            </a:r>
          </a:p>
          <a:p>
            <a:pPr marL="234950" marR="0" lvl="0" indent="-234950" algn="l" defTabSz="914400" rtl="0" eaLnBrk="1" fontAlgn="auto" latinLnBrk="0" hangingPunct="1">
              <a:lnSpc>
                <a:spcPct val="90000"/>
              </a:lnSpc>
              <a:spcBef>
                <a:spcPts val="1000"/>
              </a:spcBef>
              <a:spcAft>
                <a:spcPts val="0"/>
              </a:spcAft>
              <a:buClr>
                <a:srgbClr val="ED7D31"/>
              </a:buClr>
              <a:buSzTx/>
              <a:buFont typeface="Arial" panose="020B0604020202020204" pitchFamily="34" charset="0"/>
              <a:buChar char="•"/>
              <a:tabLst/>
              <a:defRPr/>
            </a:pPr>
            <a:r>
              <a:rPr lang="en-IE" dirty="0" smtClean="0">
                <a:solidFill>
                  <a:sysClr val="windowText" lastClr="000000"/>
                </a:solidFill>
                <a:latin typeface="Lato"/>
              </a:rPr>
              <a:t>It’s not even an approach</a:t>
            </a:r>
          </a:p>
          <a:p>
            <a:pPr marL="234950" marR="0" lvl="0" indent="-234950" algn="l" defTabSz="914400" rtl="0" eaLnBrk="1" fontAlgn="auto" latinLnBrk="0" hangingPunct="1">
              <a:lnSpc>
                <a:spcPct val="90000"/>
              </a:lnSpc>
              <a:spcBef>
                <a:spcPts val="1000"/>
              </a:spcBef>
              <a:spcAft>
                <a:spcPts val="0"/>
              </a:spcAft>
              <a:buClr>
                <a:srgbClr val="ED7D31"/>
              </a:buClr>
              <a:buSzTx/>
              <a:buFont typeface="Arial" panose="020B0604020202020204" pitchFamily="34" charset="0"/>
              <a:buChar char="•"/>
              <a:tabLst/>
              <a:defRPr/>
            </a:pPr>
            <a:r>
              <a:rPr lang="en-IE" dirty="0" smtClean="0">
                <a:solidFill>
                  <a:sysClr val="windowText" lastClr="000000"/>
                </a:solidFill>
                <a:latin typeface="Lato"/>
              </a:rPr>
              <a:t>It doesn’t come with a manual</a:t>
            </a:r>
          </a:p>
          <a:p>
            <a:pPr marL="234950" marR="0" lvl="0" indent="-234950" algn="l" defTabSz="914400" rtl="0" eaLnBrk="1" fontAlgn="auto" latinLnBrk="0" hangingPunct="1">
              <a:lnSpc>
                <a:spcPct val="90000"/>
              </a:lnSpc>
              <a:spcBef>
                <a:spcPts val="1000"/>
              </a:spcBef>
              <a:spcAft>
                <a:spcPts val="0"/>
              </a:spcAft>
              <a:buClr>
                <a:srgbClr val="ED7D31"/>
              </a:buClr>
              <a:buSzTx/>
              <a:buFont typeface="Arial" panose="020B0604020202020204" pitchFamily="34" charset="0"/>
              <a:buChar char="•"/>
              <a:tabLst/>
              <a:defRPr/>
            </a:pPr>
            <a:r>
              <a:rPr lang="en-IE" dirty="0" smtClean="0">
                <a:solidFill>
                  <a:sysClr val="windowText" lastClr="000000"/>
                </a:solidFill>
                <a:latin typeface="Lato"/>
              </a:rPr>
              <a:t>Nor is it a distinct discipline</a:t>
            </a:r>
          </a:p>
          <a:p>
            <a:pPr marL="234950" marR="0" lvl="0" indent="-234950" algn="l" defTabSz="914400" rtl="0" eaLnBrk="1" fontAlgn="auto" latinLnBrk="0" hangingPunct="1">
              <a:lnSpc>
                <a:spcPct val="90000"/>
              </a:lnSpc>
              <a:spcBef>
                <a:spcPts val="1000"/>
              </a:spcBef>
              <a:spcAft>
                <a:spcPts val="0"/>
              </a:spcAft>
              <a:buClr>
                <a:srgbClr val="ED7D31"/>
              </a:buClr>
              <a:buSzTx/>
              <a:buFont typeface="Arial" panose="020B0604020202020204" pitchFamily="34" charset="0"/>
              <a:buChar char="•"/>
              <a:tabLst/>
              <a:defRPr/>
            </a:pPr>
            <a:endParaRPr lang="en-IE" dirty="0">
              <a:solidFill>
                <a:sysClr val="windowText" lastClr="000000"/>
              </a:solidFill>
              <a:latin typeface="Lato"/>
            </a:endParaRPr>
          </a:p>
          <a:p>
            <a:pPr marL="234950" marR="0" lvl="0" indent="-234950" algn="l" defTabSz="914400" rtl="0" eaLnBrk="1" fontAlgn="auto" latinLnBrk="0" hangingPunct="1">
              <a:lnSpc>
                <a:spcPct val="90000"/>
              </a:lnSpc>
              <a:spcBef>
                <a:spcPts val="1000"/>
              </a:spcBef>
              <a:spcAft>
                <a:spcPts val="0"/>
              </a:spcAft>
              <a:buClr>
                <a:srgbClr val="ED7D31"/>
              </a:buClr>
              <a:buSzTx/>
              <a:buFont typeface="Arial" panose="020B0604020202020204" pitchFamily="34" charset="0"/>
              <a:buChar char="•"/>
              <a:tabLst/>
              <a:defRPr/>
            </a:pPr>
            <a:r>
              <a:rPr lang="en-IE" dirty="0" smtClean="0">
                <a:solidFill>
                  <a:sysClr val="windowText" lastClr="000000"/>
                </a:solidFill>
                <a:latin typeface="Lato"/>
              </a:rPr>
              <a:t>It is the evolution of “consumer behaviour” understanding</a:t>
            </a:r>
          </a:p>
          <a:p>
            <a:pPr lvl="1" indent="-234950">
              <a:spcBef>
                <a:spcPts val="1000"/>
              </a:spcBef>
              <a:buClr>
                <a:srgbClr val="ED7D31"/>
              </a:buClr>
              <a:defRPr/>
            </a:pPr>
            <a:r>
              <a:rPr lang="en-IE" sz="1800" dirty="0" smtClean="0">
                <a:solidFill>
                  <a:sysClr val="windowText" lastClr="000000"/>
                </a:solidFill>
                <a:latin typeface="Lato"/>
              </a:rPr>
              <a:t>It is the exploration of the oddities of consumer choice; </a:t>
            </a:r>
            <a:r>
              <a:rPr lang="en-IE" sz="1800" i="1" dirty="0" smtClean="0">
                <a:solidFill>
                  <a:srgbClr val="EE601D"/>
                </a:solidFill>
                <a:latin typeface="Lato"/>
              </a:rPr>
              <a:t>the curious researcher should love it, and business should embrace it….</a:t>
            </a:r>
            <a:endParaRPr lang="en-IE" i="1" dirty="0" smtClean="0">
              <a:solidFill>
                <a:srgbClr val="EE601D"/>
              </a:solidFill>
              <a:latin typeface="Lato"/>
            </a:endParaRPr>
          </a:p>
          <a:p>
            <a:pPr marL="234950" marR="0" lvl="0" indent="-234950" algn="l" defTabSz="914400" rtl="0" eaLnBrk="1" fontAlgn="auto" latinLnBrk="0" hangingPunct="1">
              <a:lnSpc>
                <a:spcPct val="90000"/>
              </a:lnSpc>
              <a:spcBef>
                <a:spcPts val="1000"/>
              </a:spcBef>
              <a:spcAft>
                <a:spcPts val="0"/>
              </a:spcAft>
              <a:buClr>
                <a:srgbClr val="ED7D31"/>
              </a:buClr>
              <a:buSzTx/>
              <a:buFont typeface="Arial" panose="020B0604020202020204" pitchFamily="34" charset="0"/>
              <a:buChar char="•"/>
              <a:tabLst/>
              <a:defRPr/>
            </a:pPr>
            <a:r>
              <a:rPr lang="en-IE" dirty="0" smtClean="0">
                <a:solidFill>
                  <a:sysClr val="windowText" lastClr="000000"/>
                </a:solidFill>
                <a:latin typeface="Lato"/>
              </a:rPr>
              <a:t>It provides a new lexicon for concepts we see every day.</a:t>
            </a:r>
          </a:p>
          <a:p>
            <a:pPr marL="234950" marR="0" lvl="0" indent="-234950" algn="l" defTabSz="914400" rtl="0" eaLnBrk="1" fontAlgn="auto" latinLnBrk="0" hangingPunct="1">
              <a:lnSpc>
                <a:spcPct val="90000"/>
              </a:lnSpc>
              <a:spcBef>
                <a:spcPts val="1000"/>
              </a:spcBef>
              <a:spcAft>
                <a:spcPts val="0"/>
              </a:spcAft>
              <a:buClr>
                <a:srgbClr val="ED7D31"/>
              </a:buClr>
              <a:buSzTx/>
              <a:buFont typeface="Arial" panose="020B0604020202020204" pitchFamily="34" charset="0"/>
              <a:buChar char="•"/>
              <a:tabLst/>
              <a:defRPr/>
            </a:pPr>
            <a:r>
              <a:rPr kumimoji="0" lang="en-IE" sz="1800" b="0" i="0" u="none" strike="noStrike" kern="1200" cap="none" spc="0" normalizeH="0" noProof="0" dirty="0" smtClean="0">
                <a:ln>
                  <a:noFill/>
                </a:ln>
                <a:solidFill>
                  <a:sysClr val="windowText" lastClr="000000"/>
                </a:solidFill>
                <a:effectLst/>
                <a:uLnTx/>
                <a:uFillTx/>
                <a:latin typeface="Lato"/>
                <a:ea typeface="+mn-ea"/>
                <a:cs typeface="+mn-cs"/>
              </a:rPr>
              <a:t>It is a framework that should give researchers greater freedom  of interpretation and our clients deeper insight into consumer behaviour. </a:t>
            </a:r>
          </a:p>
          <a:p>
            <a:pPr marL="234950" marR="0" lvl="0" indent="-234950" algn="l" defTabSz="914400" rtl="0" eaLnBrk="1" fontAlgn="auto" latinLnBrk="0" hangingPunct="1">
              <a:lnSpc>
                <a:spcPct val="90000"/>
              </a:lnSpc>
              <a:spcBef>
                <a:spcPts val="1000"/>
              </a:spcBef>
              <a:spcAft>
                <a:spcPts val="0"/>
              </a:spcAft>
              <a:buClr>
                <a:srgbClr val="ED7D31"/>
              </a:buClr>
              <a:buSzTx/>
              <a:buFont typeface="Arial" panose="020B0604020202020204" pitchFamily="34" charset="0"/>
              <a:buChar char="•"/>
              <a:tabLst/>
              <a:defRPr/>
            </a:pPr>
            <a:endParaRPr kumimoji="0" lang="en-IE" sz="1800" b="0" i="0" u="none" strike="noStrike" kern="1200" cap="none" spc="0" normalizeH="0" noProof="0" dirty="0" smtClean="0">
              <a:ln>
                <a:noFill/>
              </a:ln>
              <a:solidFill>
                <a:sysClr val="windowText" lastClr="000000"/>
              </a:solidFill>
              <a:effectLst/>
              <a:uLnTx/>
              <a:uFillTx/>
              <a:latin typeface="Lato"/>
              <a:ea typeface="+mn-ea"/>
              <a:cs typeface="+mn-cs"/>
            </a:endParaRPr>
          </a:p>
          <a:p>
            <a:pPr marL="0" marR="0" lvl="0" indent="0" algn="ctr" defTabSz="914400" rtl="0" eaLnBrk="1" fontAlgn="auto" latinLnBrk="0" hangingPunct="1">
              <a:lnSpc>
                <a:spcPct val="90000"/>
              </a:lnSpc>
              <a:spcBef>
                <a:spcPts val="1000"/>
              </a:spcBef>
              <a:spcAft>
                <a:spcPts val="0"/>
              </a:spcAft>
              <a:buClr>
                <a:srgbClr val="ED7D31"/>
              </a:buClr>
              <a:buSzTx/>
              <a:buNone/>
              <a:tabLst/>
              <a:defRPr/>
            </a:pPr>
            <a:r>
              <a:rPr lang="en-IE" sz="2000" b="1" dirty="0" smtClean="0">
                <a:solidFill>
                  <a:schemeClr val="accent2"/>
                </a:solidFill>
                <a:latin typeface="Lato"/>
              </a:rPr>
              <a:t>WE NEED TO </a:t>
            </a:r>
            <a:r>
              <a:rPr lang="en-IE" sz="2000" b="1" u="sng" dirty="0" smtClean="0">
                <a:solidFill>
                  <a:schemeClr val="accent2"/>
                </a:solidFill>
                <a:latin typeface="Lato"/>
              </a:rPr>
              <a:t>BE</a:t>
            </a:r>
            <a:r>
              <a:rPr lang="en-IE" sz="2000" b="1" dirty="0" smtClean="0">
                <a:solidFill>
                  <a:schemeClr val="accent2"/>
                </a:solidFill>
                <a:latin typeface="Lato"/>
              </a:rPr>
              <a:t> “RESEARCH REALISTS”</a:t>
            </a:r>
            <a:endParaRPr kumimoji="0" lang="en-IE" sz="1800" b="1" i="0" u="none" strike="noStrike" kern="1200" cap="none" spc="0" normalizeH="0" baseline="0" noProof="0" dirty="0">
              <a:ln>
                <a:noFill/>
              </a:ln>
              <a:solidFill>
                <a:schemeClr val="accent2"/>
              </a:solidFill>
              <a:effectLst/>
              <a:uLnTx/>
              <a:uFillTx/>
              <a:latin typeface="Lato"/>
            </a:endParaRPr>
          </a:p>
        </p:txBody>
      </p:sp>
      <p:sp>
        <p:nvSpPr>
          <p:cNvPr id="10" name="Title 9"/>
          <p:cNvSpPr txBox="1">
            <a:spLocks/>
          </p:cNvSpPr>
          <p:nvPr/>
        </p:nvSpPr>
        <p:spPr>
          <a:xfrm>
            <a:off x="1776549" y="1057502"/>
            <a:ext cx="6777990"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000" b="1" i="0" u="none" strike="noStrike" kern="1200" cap="none" spc="0" normalizeH="0" baseline="0" noProof="0" dirty="0" smtClean="0">
                <a:ln>
                  <a:noFill/>
                </a:ln>
                <a:solidFill>
                  <a:srgbClr val="A5A5A5"/>
                </a:solidFill>
                <a:effectLst/>
                <a:uLnTx/>
                <a:uFillTx/>
                <a:latin typeface="Lato Black"/>
                <a:ea typeface="+mj-ea"/>
                <a:cs typeface="+mj-cs"/>
              </a:rPr>
              <a:t>Demystifying</a:t>
            </a:r>
            <a:r>
              <a:rPr kumimoji="0" lang="en-US" sz="2000" b="1" i="0" u="none" strike="noStrike" kern="1200" cap="none" spc="0" normalizeH="0" noProof="0" dirty="0" smtClean="0">
                <a:ln>
                  <a:noFill/>
                </a:ln>
                <a:solidFill>
                  <a:srgbClr val="A5A5A5"/>
                </a:solidFill>
                <a:effectLst/>
                <a:uLnTx/>
                <a:uFillTx/>
                <a:latin typeface="Lato Black"/>
                <a:ea typeface="+mj-ea"/>
                <a:cs typeface="+mj-cs"/>
              </a:rPr>
              <a:t> BE</a:t>
            </a:r>
            <a:endParaRPr kumimoji="0" lang="en-IE" sz="2000" b="1" i="0" u="none" strike="noStrike" kern="1200" cap="none" spc="0" normalizeH="0" baseline="0" noProof="0" dirty="0">
              <a:ln>
                <a:noFill/>
              </a:ln>
              <a:solidFill>
                <a:srgbClr val="A5A5A5"/>
              </a:solidFill>
              <a:effectLst/>
              <a:uLnTx/>
              <a:uFillTx/>
              <a:latin typeface="Lato Black"/>
              <a:ea typeface="+mj-ea"/>
              <a:cs typeface="+mj-cs"/>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0117" y="638215"/>
            <a:ext cx="2984422" cy="2984422"/>
          </a:xfrm>
          <a:prstGeom prst="rect">
            <a:avLst/>
          </a:prstGeom>
        </p:spPr>
      </p:pic>
    </p:spTree>
    <p:extLst>
      <p:ext uri="{BB962C8B-B14F-4D97-AF65-F5344CB8AC3E}">
        <p14:creationId xmlns:p14="http://schemas.microsoft.com/office/powerpoint/2010/main" val="1230930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5" end="5"/>
                                            </p:txEl>
                                          </p:spTgt>
                                        </p:tgtEl>
                                        <p:attrNameLst>
                                          <p:attrName>style.visibility</p:attrName>
                                        </p:attrNameLst>
                                      </p:cBhvr>
                                      <p:to>
                                        <p:strVal val="visible"/>
                                      </p:to>
                                    </p:set>
                                    <p:animEffect transition="in" filter="fade">
                                      <p:cBhvr>
                                        <p:cTn id="7" dur="500"/>
                                        <p:tgtEl>
                                          <p:spTgt spid="9">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6" end="6"/>
                                            </p:txEl>
                                          </p:spTgt>
                                        </p:tgtEl>
                                        <p:attrNameLst>
                                          <p:attrName>style.visibility</p:attrName>
                                        </p:attrNameLst>
                                      </p:cBhvr>
                                      <p:to>
                                        <p:strVal val="visible"/>
                                      </p:to>
                                    </p:set>
                                    <p:animEffect transition="in" filter="fade">
                                      <p:cBhvr>
                                        <p:cTn id="10" dur="500"/>
                                        <p:tgtEl>
                                          <p:spTgt spid="9">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xEl>
                                              <p:pRg st="7" end="7"/>
                                            </p:txEl>
                                          </p:spTgt>
                                        </p:tgtEl>
                                        <p:attrNameLst>
                                          <p:attrName>style.visibility</p:attrName>
                                        </p:attrNameLst>
                                      </p:cBhvr>
                                      <p:to>
                                        <p:strVal val="visible"/>
                                      </p:to>
                                    </p:set>
                                    <p:animEffect transition="in" filter="fade">
                                      <p:cBhvr>
                                        <p:cTn id="13" dur="500"/>
                                        <p:tgtEl>
                                          <p:spTgt spid="9">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
                                            <p:txEl>
                                              <p:pRg st="8" end="8"/>
                                            </p:txEl>
                                          </p:spTgt>
                                        </p:tgtEl>
                                        <p:attrNameLst>
                                          <p:attrName>style.visibility</p:attrName>
                                        </p:attrNameLst>
                                      </p:cBhvr>
                                      <p:to>
                                        <p:strVal val="visible"/>
                                      </p:to>
                                    </p:set>
                                    <p:animEffect transition="in" filter="fade">
                                      <p:cBhvr>
                                        <p:cTn id="16" dur="500"/>
                                        <p:tgtEl>
                                          <p:spTgt spid="9">
                                            <p:txEl>
                                              <p:pRg st="8" end="8"/>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xEl>
                                              <p:pRg st="10" end="10"/>
                                            </p:txEl>
                                          </p:spTgt>
                                        </p:tgtEl>
                                        <p:attrNameLst>
                                          <p:attrName>style.visibility</p:attrName>
                                        </p:attrNameLst>
                                      </p:cBhvr>
                                      <p:to>
                                        <p:strVal val="visible"/>
                                      </p:to>
                                    </p:set>
                                    <p:animEffect transition="in" filter="fade">
                                      <p:cBhvr>
                                        <p:cTn id="21" dur="500"/>
                                        <p:tgtEl>
                                          <p:spTgt spid="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 y="1"/>
            <a:ext cx="9142928" cy="6857999"/>
          </a:xfrm>
          <a:prstGeom prst="rect">
            <a:avLst/>
          </a:prstGeom>
        </p:spPr>
      </p:pic>
      <p:sp>
        <p:nvSpPr>
          <p:cNvPr id="3" name="12-Point Star 2"/>
          <p:cNvSpPr/>
          <p:nvPr/>
        </p:nvSpPr>
        <p:spPr>
          <a:xfrm>
            <a:off x="1951522" y="378459"/>
            <a:ext cx="3407343" cy="3407343"/>
          </a:xfrm>
          <a:prstGeom prst="star12">
            <a:avLst/>
          </a:prstGeom>
          <a:solidFill>
            <a:srgbClr val="FCAB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000" b="1" dirty="0"/>
              <a:t>Exclusive limited edition. Hurry, limited stocks</a:t>
            </a:r>
            <a:endParaRPr lang="en-US" sz="2000" b="1" dirty="0"/>
          </a:p>
        </p:txBody>
      </p:sp>
      <p:sp>
        <p:nvSpPr>
          <p:cNvPr id="14" name="12-Point Star 13"/>
          <p:cNvSpPr/>
          <p:nvPr/>
        </p:nvSpPr>
        <p:spPr>
          <a:xfrm>
            <a:off x="5222769" y="1914559"/>
            <a:ext cx="3407343" cy="3407343"/>
          </a:xfrm>
          <a:prstGeom prst="star12">
            <a:avLst/>
          </a:prstGeom>
          <a:solidFill>
            <a:srgbClr val="FCAB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New edition. Many items in </a:t>
            </a:r>
            <a:r>
              <a:rPr lang="en-IE" sz="2400" b="1" dirty="0" smtClean="0"/>
              <a:t>stock</a:t>
            </a:r>
            <a:endParaRPr lang="en-US" sz="2400" b="1" dirty="0"/>
          </a:p>
        </p:txBody>
      </p:sp>
      <p:sp>
        <p:nvSpPr>
          <p:cNvPr id="8" name="Curved Up Arrow 7"/>
          <p:cNvSpPr/>
          <p:nvPr/>
        </p:nvSpPr>
        <p:spPr>
          <a:xfrm rot="945935" flipH="1">
            <a:off x="2918592" y="3660017"/>
            <a:ext cx="2794000" cy="1306898"/>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TextBox 15"/>
          <p:cNvSpPr txBox="1"/>
          <p:nvPr/>
        </p:nvSpPr>
        <p:spPr>
          <a:xfrm>
            <a:off x="2578100" y="4967959"/>
            <a:ext cx="2908300" cy="1323439"/>
          </a:xfrm>
          <a:prstGeom prst="rect">
            <a:avLst/>
          </a:prstGeom>
          <a:noFill/>
        </p:spPr>
        <p:txBody>
          <a:bodyPr wrap="square" rtlCol="0">
            <a:spAutoFit/>
          </a:bodyPr>
          <a:lstStyle/>
          <a:p>
            <a:pPr algn="ctr"/>
            <a:r>
              <a:rPr lang="en-GB" sz="4000" b="1" dirty="0" smtClean="0">
                <a:solidFill>
                  <a:srgbClr val="C00000"/>
                </a:solidFill>
              </a:rPr>
              <a:t>50% Premium</a:t>
            </a:r>
            <a:endParaRPr lang="en-US" sz="4000" b="1" dirty="0">
              <a:solidFill>
                <a:srgbClr val="C00000"/>
              </a:solidFill>
            </a:endParaRPr>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 y="0"/>
            <a:ext cx="9142929" cy="6858000"/>
          </a:xfrm>
          <a:prstGeom prst="rect">
            <a:avLst/>
          </a:prstGeom>
        </p:spPr>
      </p:pic>
      <p:sp>
        <p:nvSpPr>
          <p:cNvPr id="10" name="Rectangle 9"/>
          <p:cNvSpPr/>
          <p:nvPr/>
        </p:nvSpPr>
        <p:spPr>
          <a:xfrm>
            <a:off x="2578100" y="250257"/>
            <a:ext cx="4063332" cy="1376412"/>
          </a:xfrm>
          <a:prstGeom prst="rect">
            <a:avLst/>
          </a:prstGeom>
          <a:solidFill>
            <a:srgbClr val="EE601D"/>
          </a:solidFill>
          <a:ln>
            <a:solidFill>
              <a:srgbClr val="EE6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403818" y="4323948"/>
            <a:ext cx="6411896" cy="1376412"/>
          </a:xfrm>
          <a:prstGeom prst="rect">
            <a:avLst/>
          </a:prstGeom>
          <a:solidFill>
            <a:srgbClr val="EE601D"/>
          </a:solidFill>
          <a:ln>
            <a:solidFill>
              <a:srgbClr val="EE6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solidFill>
                  <a:schemeClr val="accent4">
                    <a:lumMod val="20000"/>
                    <a:lumOff val="80000"/>
                  </a:schemeClr>
                </a:solidFill>
              </a:rPr>
              <a:t>CRAZY CONSUMERS IN ACTION</a:t>
            </a:r>
            <a:endParaRPr lang="en-US" sz="3600" b="1" dirty="0">
              <a:solidFill>
                <a:schemeClr val="accent4">
                  <a:lumMod val="20000"/>
                  <a:lumOff val="80000"/>
                </a:schemeClr>
              </a:solidFill>
            </a:endParaRPr>
          </a:p>
        </p:txBody>
      </p:sp>
    </p:spTree>
    <p:extLst>
      <p:ext uri="{BB962C8B-B14F-4D97-AF65-F5344CB8AC3E}">
        <p14:creationId xmlns:p14="http://schemas.microsoft.com/office/powerpoint/2010/main" val="925678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 y="0"/>
            <a:ext cx="9142929" cy="6858000"/>
          </a:xfrm>
          <a:prstGeom prst="rect">
            <a:avLst/>
          </a:prstGeom>
        </p:spPr>
      </p:pic>
      <p:sp>
        <p:nvSpPr>
          <p:cNvPr id="4" name="Title 4"/>
          <p:cNvSpPr txBox="1">
            <a:spLocks/>
          </p:cNvSpPr>
          <p:nvPr/>
        </p:nvSpPr>
        <p:spPr>
          <a:xfrm>
            <a:off x="1737360" y="513680"/>
            <a:ext cx="6777990" cy="84908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IE" dirty="0" smtClean="0">
                <a:solidFill>
                  <a:sysClr val="windowText" lastClr="000000"/>
                </a:solidFill>
                <a:latin typeface="Lato Black"/>
              </a:rPr>
              <a:t>Sometimes shoppers do just want you expect them to…..</a:t>
            </a:r>
            <a:endParaRPr lang="en-IE" dirty="0">
              <a:solidFill>
                <a:sysClr val="windowText" lastClr="000000"/>
              </a:solidFill>
              <a:latin typeface="Lato Black"/>
            </a:endParaRPr>
          </a:p>
        </p:txBody>
      </p:sp>
      <p:sp>
        <p:nvSpPr>
          <p:cNvPr id="5" name="Text Placeholder 5"/>
          <p:cNvSpPr txBox="1">
            <a:spLocks/>
          </p:cNvSpPr>
          <p:nvPr/>
        </p:nvSpPr>
        <p:spPr>
          <a:xfrm>
            <a:off x="1828800" y="2547133"/>
            <a:ext cx="6910251" cy="3749629"/>
          </a:xfrm>
          <a:prstGeom prst="rect">
            <a:avLst/>
          </a:prstGeom>
        </p:spPr>
        <p:txBody>
          <a:bodyPr/>
          <a:lstStyle>
            <a:lvl1pPr marL="234950" indent="-234950" algn="l" defTabSz="914400" rtl="0" eaLnBrk="1" latinLnBrk="0" hangingPunct="1">
              <a:lnSpc>
                <a:spcPct val="90000"/>
              </a:lnSpc>
              <a:spcBef>
                <a:spcPts val="1000"/>
              </a:spcBef>
              <a:buClr>
                <a:schemeClr val="accent2"/>
              </a:buClr>
              <a:buFont typeface="Arial" panose="020B0604020202020204" pitchFamily="34" charset="0"/>
              <a:buChar char="•"/>
              <a:defRPr sz="1800" kern="1200">
                <a:solidFill>
                  <a:schemeClr val="tx1"/>
                </a:solidFill>
                <a:latin typeface="+mn-lt"/>
                <a:ea typeface="+mn-ea"/>
                <a:cs typeface="+mn-cs"/>
              </a:defRPr>
            </a:lvl1pPr>
            <a:lvl2pPr marL="800100" indent="-3429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ED7D31"/>
              </a:buClr>
            </a:pPr>
            <a:r>
              <a:rPr lang="en-IE">
                <a:solidFill>
                  <a:sysClr val="windowText" lastClr="000000"/>
                </a:solidFill>
                <a:latin typeface="Lato"/>
              </a:rPr>
              <a:t>Text </a:t>
            </a:r>
            <a:endParaRPr lang="en-IE" dirty="0">
              <a:solidFill>
                <a:sysClr val="windowText" lastClr="000000"/>
              </a:solidFill>
              <a:latin typeface="Lato"/>
            </a:endParaRPr>
          </a:p>
        </p:txBody>
      </p:sp>
      <p:sp>
        <p:nvSpPr>
          <p:cNvPr id="6" name="Title 9"/>
          <p:cNvSpPr txBox="1">
            <a:spLocks/>
          </p:cNvSpPr>
          <p:nvPr/>
        </p:nvSpPr>
        <p:spPr>
          <a:xfrm>
            <a:off x="2650113" y="4689420"/>
            <a:ext cx="714534" cy="384371"/>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US" sz="2000" dirty="0" smtClean="0">
                <a:solidFill>
                  <a:srgbClr val="A5A5A5"/>
                </a:solidFill>
                <a:latin typeface="Lato Black"/>
              </a:rPr>
              <a:t>A</a:t>
            </a:r>
            <a:endParaRPr lang="en-IE" sz="2000" dirty="0">
              <a:solidFill>
                <a:srgbClr val="A5A5A5"/>
              </a:solidFill>
              <a:latin typeface="Lato Black"/>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0192" y="2198167"/>
            <a:ext cx="2388735" cy="2388735"/>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90463" y="2325358"/>
            <a:ext cx="2140541" cy="2140541"/>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76549" y="2198168"/>
            <a:ext cx="2461663" cy="2461663"/>
          </a:xfrm>
          <a:prstGeom prst="rect">
            <a:avLst/>
          </a:prstGeom>
        </p:spPr>
      </p:pic>
      <p:sp>
        <p:nvSpPr>
          <p:cNvPr id="9" name="Title 9"/>
          <p:cNvSpPr txBox="1">
            <a:spLocks/>
          </p:cNvSpPr>
          <p:nvPr/>
        </p:nvSpPr>
        <p:spPr>
          <a:xfrm>
            <a:off x="4926658" y="4687674"/>
            <a:ext cx="714534" cy="384371"/>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US" sz="2000" dirty="0" smtClean="0">
                <a:solidFill>
                  <a:srgbClr val="A5A5A5"/>
                </a:solidFill>
                <a:latin typeface="Lato Black"/>
              </a:rPr>
              <a:t>B</a:t>
            </a:r>
            <a:endParaRPr lang="en-IE" sz="2000" dirty="0">
              <a:solidFill>
                <a:srgbClr val="A5A5A5"/>
              </a:solidFill>
              <a:latin typeface="Lato Black"/>
            </a:endParaRPr>
          </a:p>
        </p:txBody>
      </p:sp>
      <p:sp>
        <p:nvSpPr>
          <p:cNvPr id="10" name="Title 9"/>
          <p:cNvSpPr txBox="1">
            <a:spLocks/>
          </p:cNvSpPr>
          <p:nvPr/>
        </p:nvSpPr>
        <p:spPr>
          <a:xfrm>
            <a:off x="7307292" y="4687673"/>
            <a:ext cx="714534" cy="384371"/>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US" sz="2000" dirty="0" smtClean="0">
                <a:solidFill>
                  <a:srgbClr val="A5A5A5"/>
                </a:solidFill>
                <a:latin typeface="Lato Black"/>
              </a:rPr>
              <a:t>C</a:t>
            </a:r>
            <a:endParaRPr lang="en-IE" sz="2000" dirty="0">
              <a:solidFill>
                <a:srgbClr val="A5A5A5"/>
              </a:solidFill>
              <a:latin typeface="Lato Black"/>
            </a:endParaRPr>
          </a:p>
        </p:txBody>
      </p:sp>
      <p:sp>
        <p:nvSpPr>
          <p:cNvPr id="11" name="TextBox 10"/>
          <p:cNvSpPr txBox="1"/>
          <p:nvPr/>
        </p:nvSpPr>
        <p:spPr>
          <a:xfrm>
            <a:off x="7307292" y="5038071"/>
            <a:ext cx="836171" cy="646331"/>
          </a:xfrm>
          <a:prstGeom prst="rect">
            <a:avLst/>
          </a:prstGeom>
          <a:noFill/>
        </p:spPr>
        <p:txBody>
          <a:bodyPr wrap="square" rtlCol="0">
            <a:spAutoFit/>
          </a:bodyPr>
          <a:lstStyle/>
          <a:p>
            <a:pPr algn="ctr"/>
            <a:r>
              <a:rPr lang="en-GB" sz="3600" b="1" dirty="0" smtClean="0">
                <a:solidFill>
                  <a:srgbClr val="C00000"/>
                </a:solidFill>
              </a:rPr>
              <a:t>1.1</a:t>
            </a:r>
            <a:endParaRPr lang="en-US" sz="3600" b="1" dirty="0">
              <a:solidFill>
                <a:srgbClr val="C00000"/>
              </a:solidFill>
            </a:endParaRPr>
          </a:p>
        </p:txBody>
      </p:sp>
      <p:sp>
        <p:nvSpPr>
          <p:cNvPr id="12" name="TextBox 11"/>
          <p:cNvSpPr txBox="1"/>
          <p:nvPr/>
        </p:nvSpPr>
        <p:spPr>
          <a:xfrm>
            <a:off x="4705952" y="4980167"/>
            <a:ext cx="1312471" cy="923330"/>
          </a:xfrm>
          <a:prstGeom prst="rect">
            <a:avLst/>
          </a:prstGeom>
          <a:noFill/>
        </p:spPr>
        <p:txBody>
          <a:bodyPr wrap="square" rtlCol="0">
            <a:spAutoFit/>
          </a:bodyPr>
          <a:lstStyle/>
          <a:p>
            <a:pPr algn="ctr"/>
            <a:r>
              <a:rPr lang="en-GB" sz="5400" b="1" dirty="0" smtClean="0">
                <a:solidFill>
                  <a:srgbClr val="C00000"/>
                </a:solidFill>
              </a:rPr>
              <a:t>3.5</a:t>
            </a:r>
            <a:endParaRPr lang="en-US" sz="5400" b="1" dirty="0">
              <a:solidFill>
                <a:srgbClr val="C00000"/>
              </a:solidFill>
            </a:endParaRPr>
          </a:p>
        </p:txBody>
      </p:sp>
    </p:spTree>
    <p:extLst>
      <p:ext uri="{BB962C8B-B14F-4D97-AF65-F5344CB8AC3E}">
        <p14:creationId xmlns:p14="http://schemas.microsoft.com/office/powerpoint/2010/main" val="238242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80759" y="1409003"/>
            <a:ext cx="3207909" cy="32079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2473" y="1409003"/>
            <a:ext cx="3207909" cy="3207909"/>
          </a:xfrm>
          <a:prstGeom prst="rect">
            <a:avLst/>
          </a:prstGeom>
        </p:spPr>
      </p:pic>
      <p:sp>
        <p:nvSpPr>
          <p:cNvPr id="9" name="TextBox 8"/>
          <p:cNvSpPr txBox="1"/>
          <p:nvPr/>
        </p:nvSpPr>
        <p:spPr>
          <a:xfrm>
            <a:off x="2656822" y="5029570"/>
            <a:ext cx="1048903" cy="707886"/>
          </a:xfrm>
          <a:prstGeom prst="rect">
            <a:avLst/>
          </a:prstGeom>
          <a:noFill/>
        </p:spPr>
        <p:txBody>
          <a:bodyPr wrap="square" rtlCol="0">
            <a:spAutoFit/>
          </a:bodyPr>
          <a:lstStyle/>
          <a:p>
            <a:pPr algn="ctr"/>
            <a:r>
              <a:rPr lang="en-GB" sz="4000" b="1" dirty="0" smtClean="0">
                <a:solidFill>
                  <a:srgbClr val="C00000"/>
                </a:solidFill>
              </a:rPr>
              <a:t>3.3</a:t>
            </a:r>
            <a:endParaRPr lang="en-US" sz="4000" b="1" dirty="0">
              <a:solidFill>
                <a:srgbClr val="C00000"/>
              </a:solidFill>
            </a:endParaRPr>
          </a:p>
        </p:txBody>
      </p:sp>
      <p:sp>
        <p:nvSpPr>
          <p:cNvPr id="11" name="TextBox 10"/>
          <p:cNvSpPr txBox="1"/>
          <p:nvPr/>
        </p:nvSpPr>
        <p:spPr>
          <a:xfrm>
            <a:off x="6633530" y="5029570"/>
            <a:ext cx="1302366" cy="707886"/>
          </a:xfrm>
          <a:prstGeom prst="rect">
            <a:avLst/>
          </a:prstGeom>
          <a:noFill/>
        </p:spPr>
        <p:txBody>
          <a:bodyPr wrap="square" rtlCol="0">
            <a:spAutoFit/>
          </a:bodyPr>
          <a:lstStyle/>
          <a:p>
            <a:pPr algn="ctr"/>
            <a:r>
              <a:rPr lang="en-GB" sz="4000" b="1" dirty="0" smtClean="0">
                <a:solidFill>
                  <a:srgbClr val="C00000"/>
                </a:solidFill>
              </a:rPr>
              <a:t>7.0</a:t>
            </a:r>
            <a:endParaRPr lang="en-US" sz="4000" b="1" dirty="0">
              <a:solidFill>
                <a:srgbClr val="C00000"/>
              </a:solidFill>
            </a:endParaRPr>
          </a:p>
        </p:txBody>
      </p:sp>
    </p:spTree>
    <p:extLst>
      <p:ext uri="{BB962C8B-B14F-4D97-AF65-F5344CB8AC3E}">
        <p14:creationId xmlns:p14="http://schemas.microsoft.com/office/powerpoint/2010/main" val="1810695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9017" y="375386"/>
            <a:ext cx="2627697" cy="2627697"/>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0398" y="439153"/>
            <a:ext cx="2627697" cy="2627697"/>
          </a:xfrm>
          <a:prstGeom prst="rect">
            <a:avLst/>
          </a:prstGeom>
        </p:spPr>
      </p:pic>
      <p:sp>
        <p:nvSpPr>
          <p:cNvPr id="5" name="Down Ribbon 4"/>
          <p:cNvSpPr/>
          <p:nvPr/>
        </p:nvSpPr>
        <p:spPr>
          <a:xfrm>
            <a:off x="1588168" y="2396691"/>
            <a:ext cx="3262965" cy="1135781"/>
          </a:xfrm>
          <a:prstGeom prst="ribbon">
            <a:avLst>
              <a:gd name="adj1" fmla="val 16667"/>
              <a:gd name="adj2" fmla="val 735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NEW STOCK, </a:t>
            </a:r>
            <a:br>
              <a:rPr lang="en-GB" b="1" dirty="0" smtClean="0"/>
            </a:br>
            <a:r>
              <a:rPr lang="en-GB" b="1" dirty="0" smtClean="0"/>
              <a:t>LOTS AVAILABLE</a:t>
            </a:r>
            <a:endParaRPr lang="en-US" b="1" dirty="0"/>
          </a:p>
        </p:txBody>
      </p:sp>
      <p:sp>
        <p:nvSpPr>
          <p:cNvPr id="10" name="Down Ribbon 9"/>
          <p:cNvSpPr/>
          <p:nvPr/>
        </p:nvSpPr>
        <p:spPr>
          <a:xfrm>
            <a:off x="5472763" y="2435192"/>
            <a:ext cx="3262965" cy="1135781"/>
          </a:xfrm>
          <a:prstGeom prst="ribbon">
            <a:avLst>
              <a:gd name="adj1" fmla="val 16667"/>
              <a:gd name="adj2" fmla="val 735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LIMITED EDITION. LIMITED STOCK</a:t>
            </a:r>
            <a:endParaRPr lang="en-US" b="1" dirty="0"/>
          </a:p>
        </p:txBody>
      </p:sp>
      <p:sp>
        <p:nvSpPr>
          <p:cNvPr id="11" name="TextBox 10"/>
          <p:cNvSpPr txBox="1"/>
          <p:nvPr/>
        </p:nvSpPr>
        <p:spPr>
          <a:xfrm>
            <a:off x="4386714" y="4984275"/>
            <a:ext cx="1564852" cy="830997"/>
          </a:xfrm>
          <a:prstGeom prst="rect">
            <a:avLst/>
          </a:prstGeom>
          <a:noFill/>
        </p:spPr>
        <p:txBody>
          <a:bodyPr wrap="none" rtlCol="0">
            <a:spAutoFit/>
          </a:bodyPr>
          <a:lstStyle/>
          <a:p>
            <a:r>
              <a:rPr lang="en-GB" sz="4800" b="1" dirty="0" smtClean="0">
                <a:solidFill>
                  <a:srgbClr val="C00000"/>
                </a:solidFill>
              </a:rPr>
              <a:t>+50%</a:t>
            </a:r>
            <a:endParaRPr lang="en-US" sz="4800" b="1" dirty="0">
              <a:solidFill>
                <a:srgbClr val="C00000"/>
              </a:solidFill>
            </a:endParaRPr>
          </a:p>
        </p:txBody>
      </p:sp>
      <p:sp>
        <p:nvSpPr>
          <p:cNvPr id="12" name="Curved Up Arrow 11"/>
          <p:cNvSpPr/>
          <p:nvPr/>
        </p:nvSpPr>
        <p:spPr>
          <a:xfrm>
            <a:off x="3219650" y="3757055"/>
            <a:ext cx="3884595" cy="670566"/>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97359" y="3455470"/>
            <a:ext cx="2329178" cy="2454445"/>
          </a:xfrm>
          <a:prstGeom prst="rect">
            <a:avLst/>
          </a:prstGeom>
        </p:spPr>
      </p:pic>
    </p:spTree>
    <p:extLst>
      <p:ext uri="{BB962C8B-B14F-4D97-AF65-F5344CB8AC3E}">
        <p14:creationId xmlns:p14="http://schemas.microsoft.com/office/powerpoint/2010/main" val="2576376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theme/theme1.xml><?xml version="1.0" encoding="utf-8"?>
<a:theme xmlns:a="http://schemas.openxmlformats.org/drawingml/2006/main" name="2nd Page">
  <a:themeElements>
    <a:clrScheme name="AIMRO">
      <a:dk1>
        <a:sysClr val="windowText" lastClr="000000"/>
      </a:dk1>
      <a:lt1>
        <a:sysClr val="window" lastClr="FFFFFF"/>
      </a:lt1>
      <a:dk2>
        <a:srgbClr val="ED7D31"/>
      </a:dk2>
      <a:lt2>
        <a:srgbClr val="E7E6E6"/>
      </a:lt2>
      <a:accent1>
        <a:srgbClr val="FFC000"/>
      </a:accent1>
      <a:accent2>
        <a:srgbClr val="85B8C2"/>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AIMRO">
      <a:dk1>
        <a:sysClr val="windowText" lastClr="000000"/>
      </a:dk1>
      <a:lt1>
        <a:sysClr val="window" lastClr="FFFFFF"/>
      </a:lt1>
      <a:dk2>
        <a:srgbClr val="ED7D31"/>
      </a:dk2>
      <a:lt2>
        <a:srgbClr val="E7E6E6"/>
      </a:lt2>
      <a:accent1>
        <a:srgbClr val="FFC000"/>
      </a:accent1>
      <a:accent2>
        <a:srgbClr val="85B8C2"/>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529</TotalTime>
  <Words>2189</Words>
  <Application>Microsoft Office PowerPoint</Application>
  <PresentationFormat>On-screen Show (4:3)</PresentationFormat>
  <Paragraphs>257</Paragraphs>
  <Slides>36</Slides>
  <Notes>35</Notes>
  <HiddenSlides>6</HiddenSlides>
  <MMClips>1</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36</vt:i4>
      </vt:variant>
    </vt:vector>
  </HeadingPairs>
  <TitlesOfParts>
    <vt:vector size="45" baseType="lpstr">
      <vt:lpstr>Arial</vt:lpstr>
      <vt:lpstr>Calibri</vt:lpstr>
      <vt:lpstr>Calibri Light</vt:lpstr>
      <vt:lpstr>Lato</vt:lpstr>
      <vt:lpstr>Lato Black</vt:lpstr>
      <vt:lpstr>2nd Page</vt:lpstr>
      <vt:lpstr>Custom Design</vt:lpstr>
      <vt:lpstr>1_Custom Design</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Marie Hobbs</dc:creator>
  <cp:lastModifiedBy>Richard Colwell</cp:lastModifiedBy>
  <cp:revision>85</cp:revision>
  <cp:lastPrinted>2016-10-12T10:42:01Z</cp:lastPrinted>
  <dcterms:created xsi:type="dcterms:W3CDTF">2016-09-29T14:25:21Z</dcterms:created>
  <dcterms:modified xsi:type="dcterms:W3CDTF">2016-10-12T13:53:30Z</dcterms:modified>
</cp:coreProperties>
</file>