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2" r:id="rId2"/>
  </p:sldMasterIdLst>
  <p:notesMasterIdLst>
    <p:notesMasterId r:id="rId13"/>
  </p:notesMasterIdLst>
  <p:handoutMasterIdLst>
    <p:handoutMasterId r:id="rId14"/>
  </p:handoutMasterIdLst>
  <p:sldIdLst>
    <p:sldId id="257" r:id="rId3"/>
    <p:sldId id="272" r:id="rId4"/>
    <p:sldId id="259" r:id="rId5"/>
    <p:sldId id="267" r:id="rId6"/>
    <p:sldId id="261" r:id="rId7"/>
    <p:sldId id="262" r:id="rId8"/>
    <p:sldId id="263" r:id="rId9"/>
    <p:sldId id="269" r:id="rId10"/>
    <p:sldId id="265" r:id="rId11"/>
    <p:sldId id="268" r:id="rId12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e Hobbs" initials="MH" lastIdx="1" clrIdx="0">
    <p:extLst>
      <p:ext uri="{19B8F6BF-5375-455C-9EA6-DF929625EA0E}">
        <p15:presenceInfo xmlns:p15="http://schemas.microsoft.com/office/powerpoint/2012/main" userId="Marie Hobb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CCCCFF"/>
    <a:srgbClr val="92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87" autoAdjust="0"/>
    <p:restoredTop sz="93326" autoAdjust="0"/>
  </p:normalViewPr>
  <p:slideViewPr>
    <p:cSldViewPr snapToGrid="0">
      <p:cViewPr varScale="1">
        <p:scale>
          <a:sx n="101" d="100"/>
          <a:sy n="101" d="100"/>
        </p:scale>
        <p:origin x="172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28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AAA7E-C949-4E43-AAC5-7BF5D6948C8B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3FC44-1A1B-4D3B-AE2A-067EEFDE2901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522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2B03B-CF54-4BE6-8DA9-2C590F70B933}" type="datetimeFigureOut">
              <a:rPr lang="en-GB" smtClean="0"/>
              <a:pPr/>
              <a:t>12/10/2016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72906-9E62-458A-9FB6-6442C005233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069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671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921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111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397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849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656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831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351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72906-9E62-458A-9FB6-6442C005233B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43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89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250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4377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718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397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331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6569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635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33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319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7845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pPr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63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3631481" y="293744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3631481" y="3825724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631481" y="471399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32124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3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2431" y="2832674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Research into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2431" y="3720949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Peter </a:t>
            </a:r>
            <a:r>
              <a:rPr lang="en-IE" sz="3200" dirty="0" err="1"/>
              <a:t>Kenefick</a:t>
            </a:r>
            <a:endParaRPr lang="en-IE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612431" y="4609224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Spark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8460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7999"/>
          </a:xfrm>
          <a:prstGeom prst="rect">
            <a:avLst/>
          </a:prstGeom>
        </p:spPr>
      </p:pic>
      <p:pic>
        <p:nvPicPr>
          <p:cNvPr id="17" name="Picture 16" descr="shutterstock_13677600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612" y="0"/>
            <a:ext cx="7504387" cy="6858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602828" y="2816772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50124" y="4818993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17931" y="1792013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17931" y="3589283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17931" y="5623035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3848" y="945931"/>
            <a:ext cx="3626069" cy="898636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35085" y="0"/>
            <a:ext cx="4728753" cy="7094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dirty="0">
                <a:solidFill>
                  <a:srgbClr val="002060"/>
                </a:solidFill>
              </a:rPr>
              <a:t>Ladder to Research Heaven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34216" y="945932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Enhance the power of research by integrating sources of information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502162" y="1678503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dirty="0">
                <a:solidFill>
                  <a:schemeClr val="tx1"/>
                </a:solidFill>
              </a:rPr>
              <a:t>Lens and the Language used = business, not research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734216" y="2852508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Real insights to the front, science and workings in the background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28290" y="3600844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dirty="0">
                <a:solidFill>
                  <a:schemeClr val="tx1"/>
                </a:solidFill>
              </a:rPr>
              <a:t>Reduce complexity to clear and simple messages and recommendations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734216" y="4759084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Outputs that make people sit up and take notice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28290" y="5665076"/>
            <a:ext cx="3515710" cy="8828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dirty="0">
                <a:solidFill>
                  <a:schemeClr val="tx1"/>
                </a:solidFill>
              </a:rPr>
              <a:t>Shine a light where research has added value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890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5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3465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31" y="0"/>
            <a:ext cx="7628988" cy="6858000"/>
          </a:xfrm>
          <a:prstGeom prst="rect">
            <a:avLst/>
          </a:prstGeom>
        </p:spPr>
      </p:pic>
      <p:sp>
        <p:nvSpPr>
          <p:cNvPr id="19" name="Rounded Rectangle 19"/>
          <p:cNvSpPr/>
          <p:nvPr/>
        </p:nvSpPr>
        <p:spPr>
          <a:xfrm>
            <a:off x="4667250" y="57150"/>
            <a:ext cx="1905000" cy="1047750"/>
          </a:xfrm>
          <a:prstGeom prst="round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Rounded Rectangle 21"/>
          <p:cNvSpPr/>
          <p:nvPr/>
        </p:nvSpPr>
        <p:spPr>
          <a:xfrm>
            <a:off x="4552950" y="228600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Researcher</a:t>
            </a:r>
          </a:p>
        </p:txBody>
      </p:sp>
      <p:sp>
        <p:nvSpPr>
          <p:cNvPr id="23" name="Rounded Rectangle 26"/>
          <p:cNvSpPr/>
          <p:nvPr/>
        </p:nvSpPr>
        <p:spPr>
          <a:xfrm>
            <a:off x="1819275" y="1304925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Rounded Rectangle 27"/>
          <p:cNvSpPr/>
          <p:nvPr/>
        </p:nvSpPr>
        <p:spPr>
          <a:xfrm>
            <a:off x="1704975" y="1514475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25" name="Rounded Rectangle 28"/>
          <p:cNvSpPr/>
          <p:nvPr/>
        </p:nvSpPr>
        <p:spPr>
          <a:xfrm>
            <a:off x="7072044" y="1285875"/>
            <a:ext cx="1905000" cy="1047750"/>
          </a:xfrm>
          <a:prstGeom prst="roundRect">
            <a:avLst/>
          </a:prstGeom>
          <a:solidFill>
            <a:schemeClr val="accent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6" name="Rounded Rectangle 29"/>
          <p:cNvSpPr/>
          <p:nvPr/>
        </p:nvSpPr>
        <p:spPr>
          <a:xfrm>
            <a:off x="6957744" y="1457325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Participant</a:t>
            </a:r>
          </a:p>
        </p:txBody>
      </p:sp>
      <p:sp>
        <p:nvSpPr>
          <p:cNvPr id="37" name="Oval 36"/>
          <p:cNvSpPr/>
          <p:nvPr/>
        </p:nvSpPr>
        <p:spPr>
          <a:xfrm>
            <a:off x="4229100" y="685800"/>
            <a:ext cx="190500" cy="2095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9" name="Oval 38"/>
          <p:cNvSpPr/>
          <p:nvPr/>
        </p:nvSpPr>
        <p:spPr>
          <a:xfrm>
            <a:off x="6686550" y="685800"/>
            <a:ext cx="190500" cy="2095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0" name="Oval 39"/>
          <p:cNvSpPr/>
          <p:nvPr/>
        </p:nvSpPr>
        <p:spPr>
          <a:xfrm>
            <a:off x="3695700" y="1181100"/>
            <a:ext cx="190500" cy="2095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1" name="Oval 40"/>
          <p:cNvSpPr/>
          <p:nvPr/>
        </p:nvSpPr>
        <p:spPr>
          <a:xfrm>
            <a:off x="7191375" y="1076325"/>
            <a:ext cx="190500" cy="209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2" name="Oval 41"/>
          <p:cNvSpPr/>
          <p:nvPr/>
        </p:nvSpPr>
        <p:spPr>
          <a:xfrm>
            <a:off x="4040847" y="1784881"/>
            <a:ext cx="190500" cy="2095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4" name="Oval 43"/>
          <p:cNvSpPr/>
          <p:nvPr/>
        </p:nvSpPr>
        <p:spPr>
          <a:xfrm>
            <a:off x="6665253" y="1784881"/>
            <a:ext cx="190500" cy="209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45" name="Straight Connector 44"/>
          <p:cNvCxnSpPr>
            <a:endCxn id="37" idx="3"/>
          </p:cNvCxnSpPr>
          <p:nvPr/>
        </p:nvCxnSpPr>
        <p:spPr>
          <a:xfrm flipV="1">
            <a:off x="3886200" y="864662"/>
            <a:ext cx="370798" cy="31643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9" idx="5"/>
          </p:cNvCxnSpPr>
          <p:nvPr/>
        </p:nvCxnSpPr>
        <p:spPr>
          <a:xfrm>
            <a:off x="6849152" y="864662"/>
            <a:ext cx="352425" cy="2758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229100" y="1880131"/>
            <a:ext cx="2457450" cy="1905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5607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23"/>
          <a:stretch/>
        </p:blipFill>
        <p:spPr>
          <a:xfrm>
            <a:off x="1072" y="0"/>
            <a:ext cx="160701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474" y="-1"/>
            <a:ext cx="7629525" cy="685799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01308" y="3547241"/>
            <a:ext cx="3142692" cy="88368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600" dirty="0">
                <a:solidFill>
                  <a:schemeClr val="tx1"/>
                </a:solidFill>
              </a:rPr>
              <a:t>Survey Length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32108" y="5076497"/>
            <a:ext cx="4214648" cy="107205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600" dirty="0">
                <a:solidFill>
                  <a:schemeClr val="tx1"/>
                </a:solidFill>
              </a:rPr>
              <a:t>Valued Contribution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18945" y="2138826"/>
            <a:ext cx="4430110" cy="97826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600" dirty="0">
                <a:solidFill>
                  <a:schemeClr val="tx1"/>
                </a:solidFill>
              </a:rPr>
              <a:t>Clarity (KISS)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67757" y="87695"/>
            <a:ext cx="1905000" cy="1047750"/>
          </a:xfrm>
          <a:prstGeom prst="roundRect">
            <a:avLst/>
          </a:prstGeom>
          <a:solidFill>
            <a:schemeClr val="accent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0" name="Rounded Rectangle 29"/>
          <p:cNvSpPr/>
          <p:nvPr/>
        </p:nvSpPr>
        <p:spPr>
          <a:xfrm>
            <a:off x="4153457" y="259145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Participant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7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shutterstock_34420130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020" y="0"/>
            <a:ext cx="759897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45"/>
          <a:stretch>
            <a:fillRect/>
          </a:stretch>
        </p:blipFill>
        <p:spPr>
          <a:xfrm>
            <a:off x="535" y="0"/>
            <a:ext cx="1623313" cy="6857999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521169" y="529458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ounded Rectangle 9"/>
          <p:cNvSpPr/>
          <p:nvPr/>
        </p:nvSpPr>
        <p:spPr>
          <a:xfrm>
            <a:off x="2406869" y="7390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45469" y="567558"/>
            <a:ext cx="1905000" cy="1047750"/>
          </a:xfrm>
          <a:prstGeom prst="roundRect">
            <a:avLst/>
          </a:pr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Rounded Rectangle 16"/>
          <p:cNvSpPr/>
          <p:nvPr/>
        </p:nvSpPr>
        <p:spPr>
          <a:xfrm>
            <a:off x="6331169" y="7390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Researcher</a:t>
            </a:r>
          </a:p>
        </p:txBody>
      </p:sp>
      <p:sp>
        <p:nvSpPr>
          <p:cNvPr id="18" name="Oval 17"/>
          <p:cNvSpPr/>
          <p:nvPr/>
        </p:nvSpPr>
        <p:spPr>
          <a:xfrm>
            <a:off x="4540469" y="967608"/>
            <a:ext cx="190500" cy="2095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Oval 18"/>
          <p:cNvSpPr/>
          <p:nvPr/>
        </p:nvSpPr>
        <p:spPr>
          <a:xfrm>
            <a:off x="5969219" y="967608"/>
            <a:ext cx="190500" cy="2095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20" name="Straight Connector 19"/>
          <p:cNvCxnSpPr>
            <a:stCxn id="18" idx="6"/>
            <a:endCxn id="19" idx="2"/>
          </p:cNvCxnSpPr>
          <p:nvPr/>
        </p:nvCxnSpPr>
        <p:spPr>
          <a:xfrm>
            <a:off x="4730969" y="1072383"/>
            <a:ext cx="1238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558454" y="3547241"/>
            <a:ext cx="2585545" cy="88368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265683" y="3636612"/>
            <a:ext cx="3515710" cy="825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E" sz="4400" dirty="0">
                <a:solidFill>
                  <a:schemeClr val="tx1"/>
                </a:solidFill>
              </a:rPr>
              <a:t>Clarity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610486" y="5076497"/>
            <a:ext cx="4214648" cy="107205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64828" y="5223644"/>
            <a:ext cx="3058510" cy="701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400" dirty="0">
                <a:solidFill>
                  <a:schemeClr val="tx1"/>
                </a:solidFill>
              </a:rPr>
              <a:t>Engagement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610386" y="2138826"/>
            <a:ext cx="4430110" cy="97826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844566" y="2307008"/>
            <a:ext cx="4004441" cy="7013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E" sz="4400" dirty="0">
                <a:solidFill>
                  <a:schemeClr val="tx1"/>
                </a:solidFill>
              </a:rPr>
              <a:t>Business Impact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4661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utterstock_28529903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552" y="0"/>
            <a:ext cx="7567447" cy="6857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18"/>
          <a:stretch>
            <a:fillRect/>
          </a:stretch>
        </p:blipFill>
        <p:spPr>
          <a:xfrm>
            <a:off x="535" y="0"/>
            <a:ext cx="1607548" cy="685799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202620" y="2238716"/>
            <a:ext cx="3941379" cy="1576539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4190" y="2317549"/>
            <a:ext cx="1528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55%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53537" y="3100568"/>
            <a:ext cx="3127856" cy="7112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E" sz="2400" dirty="0">
                <a:solidFill>
                  <a:schemeClr val="tx1"/>
                </a:solidFill>
              </a:rPr>
              <a:t>Lack of clarity</a:t>
            </a:r>
          </a:p>
          <a:p>
            <a:pPr algn="r"/>
            <a:r>
              <a:rPr lang="en-IE" sz="2400" dirty="0">
                <a:solidFill>
                  <a:schemeClr val="tx1"/>
                </a:solidFill>
              </a:rPr>
              <a:t>Kitchen sink briefs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87391" y="5502165"/>
            <a:ext cx="3647089" cy="1024763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55379" y="5630595"/>
            <a:ext cx="3324559" cy="670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400" dirty="0">
                <a:solidFill>
                  <a:schemeClr val="tx1"/>
                </a:solidFill>
              </a:rPr>
              <a:t>Engagement</a:t>
            </a:r>
          </a:p>
        </p:txBody>
      </p:sp>
      <p:sp>
        <p:nvSpPr>
          <p:cNvPr id="10" name="Rounded Rectangle 15"/>
          <p:cNvSpPr/>
          <p:nvPr/>
        </p:nvSpPr>
        <p:spPr>
          <a:xfrm>
            <a:off x="4366391" y="68390"/>
            <a:ext cx="1905000" cy="1047750"/>
          </a:xfrm>
          <a:prstGeom prst="roundRect">
            <a:avLst/>
          </a:pr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Rounded Rectangle 16"/>
          <p:cNvSpPr/>
          <p:nvPr/>
        </p:nvSpPr>
        <p:spPr>
          <a:xfrm>
            <a:off x="4252091" y="239840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Researcher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690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3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7725" y="0"/>
            <a:ext cx="7646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07"/>
          <a:stretch>
            <a:fillRect/>
          </a:stretch>
        </p:blipFill>
        <p:spPr>
          <a:xfrm>
            <a:off x="535" y="0"/>
            <a:ext cx="1544486" cy="685799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635062" y="1497743"/>
            <a:ext cx="4508938" cy="1056277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1545" y="1513510"/>
            <a:ext cx="17184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40%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628290" y="1571320"/>
            <a:ext cx="3515710" cy="825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E" sz="2400" dirty="0">
                <a:solidFill>
                  <a:schemeClr val="tx1"/>
                </a:solidFill>
              </a:rPr>
              <a:t>Research Integral to decision-making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24000" y="3368582"/>
            <a:ext cx="4745421" cy="10562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sz="36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71700" y="3415880"/>
            <a:ext cx="17184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43%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650125" y="3457924"/>
            <a:ext cx="2969172" cy="9564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E" sz="2000" dirty="0">
                <a:solidFill>
                  <a:schemeClr val="tx1"/>
                </a:solidFill>
              </a:rPr>
              <a:t>Research used a lot but buy-in and use </a:t>
            </a:r>
          </a:p>
          <a:p>
            <a:r>
              <a:rPr lang="en-IE" sz="2000" dirty="0">
                <a:solidFill>
                  <a:schemeClr val="tx1"/>
                </a:solidFill>
              </a:rPr>
              <a:t>could be improved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13034" y="5864772"/>
            <a:ext cx="534451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E" sz="4000" dirty="0"/>
              <a:t>More evidence of ROI</a:t>
            </a:r>
          </a:p>
        </p:txBody>
      </p:sp>
      <p:sp>
        <p:nvSpPr>
          <p:cNvPr id="12" name="Rounded Rectangle 8"/>
          <p:cNvSpPr/>
          <p:nvPr/>
        </p:nvSpPr>
        <p:spPr>
          <a:xfrm>
            <a:off x="4061920" y="73597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Rounded Rectangle 9"/>
          <p:cNvSpPr/>
          <p:nvPr/>
        </p:nvSpPr>
        <p:spPr>
          <a:xfrm>
            <a:off x="3947620" y="283147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770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hutterstock_10634493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786" y="0"/>
            <a:ext cx="7583213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63"/>
          <a:stretch>
            <a:fillRect/>
          </a:stretch>
        </p:blipFill>
        <p:spPr>
          <a:xfrm>
            <a:off x="535" y="0"/>
            <a:ext cx="1576017" cy="6857999"/>
          </a:xfrm>
          <a:prstGeom prst="rect">
            <a:avLst/>
          </a:prstGeom>
          <a:noFill/>
        </p:spPr>
      </p:pic>
      <p:sp>
        <p:nvSpPr>
          <p:cNvPr id="20" name="Rounded Rectangle 19"/>
          <p:cNvSpPr/>
          <p:nvPr/>
        </p:nvSpPr>
        <p:spPr>
          <a:xfrm>
            <a:off x="3210907" y="2511972"/>
            <a:ext cx="1765738" cy="2900855"/>
          </a:xfrm>
          <a:prstGeom prst="round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ounded Rectangle 13"/>
          <p:cNvSpPr/>
          <p:nvPr/>
        </p:nvSpPr>
        <p:spPr>
          <a:xfrm>
            <a:off x="3225897" y="3349072"/>
            <a:ext cx="1882132" cy="6028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Clients </a:t>
            </a:r>
          </a:p>
          <a:p>
            <a:pPr algn="ctr"/>
            <a:r>
              <a:rPr lang="en-GB" sz="2400" b="1" dirty="0">
                <a:solidFill>
                  <a:schemeClr val="tx1"/>
                </a:solidFill>
              </a:rPr>
              <a:t>Rank 1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236407" y="4400106"/>
            <a:ext cx="1882132" cy="6028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</a:rPr>
              <a:t>56%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912069" y="2454166"/>
            <a:ext cx="1765738" cy="2900855"/>
          </a:xfrm>
          <a:prstGeom prst="round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Rounded Rectangle 17"/>
          <p:cNvSpPr/>
          <p:nvPr/>
        </p:nvSpPr>
        <p:spPr>
          <a:xfrm>
            <a:off x="5806192" y="3343818"/>
            <a:ext cx="1882132" cy="6028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Researchers Rank</a:t>
            </a:r>
            <a:r>
              <a:rPr lang="en-GB" sz="3200" b="1" dirty="0">
                <a:solidFill>
                  <a:schemeClr val="tx1"/>
                </a:solidFill>
              </a:rPr>
              <a:t> </a:t>
            </a:r>
            <a:r>
              <a:rPr lang="en-GB" sz="2400" b="1" dirty="0">
                <a:solidFill>
                  <a:schemeClr val="tx1"/>
                </a:solidFill>
              </a:rPr>
              <a:t>5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879766" y="4473678"/>
            <a:ext cx="1882132" cy="6028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</a:rPr>
              <a:t>31%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688624" y="1898645"/>
            <a:ext cx="5628291" cy="93014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i="1" dirty="0">
                <a:solidFill>
                  <a:schemeClr val="tx1"/>
                </a:solidFill>
              </a:rPr>
              <a:t>Thinking in business terms and not just research terms</a:t>
            </a:r>
          </a:p>
        </p:txBody>
      </p:sp>
      <p:sp>
        <p:nvSpPr>
          <p:cNvPr id="24" name="Rounded Rectangle 8"/>
          <p:cNvSpPr/>
          <p:nvPr/>
        </p:nvSpPr>
        <p:spPr>
          <a:xfrm>
            <a:off x="2587844" y="110358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5" name="Rounded Rectangle 9"/>
          <p:cNvSpPr/>
          <p:nvPr/>
        </p:nvSpPr>
        <p:spPr>
          <a:xfrm>
            <a:off x="2473544" y="3199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Clients</a:t>
            </a:r>
          </a:p>
        </p:txBody>
      </p:sp>
      <p:sp>
        <p:nvSpPr>
          <p:cNvPr id="26" name="Rounded Rectangle 15"/>
          <p:cNvSpPr/>
          <p:nvPr/>
        </p:nvSpPr>
        <p:spPr>
          <a:xfrm>
            <a:off x="6512144" y="148458"/>
            <a:ext cx="1905000" cy="1047750"/>
          </a:xfrm>
          <a:prstGeom prst="roundRect">
            <a:avLst/>
          </a:pr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7" name="Rounded Rectangle 16"/>
          <p:cNvSpPr/>
          <p:nvPr/>
        </p:nvSpPr>
        <p:spPr>
          <a:xfrm>
            <a:off x="6397844" y="3199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Researcher</a:t>
            </a:r>
          </a:p>
        </p:txBody>
      </p:sp>
      <p:sp>
        <p:nvSpPr>
          <p:cNvPr id="28" name="Oval 27"/>
          <p:cNvSpPr/>
          <p:nvPr/>
        </p:nvSpPr>
        <p:spPr>
          <a:xfrm>
            <a:off x="4607144" y="548508"/>
            <a:ext cx="190500" cy="2095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9" name="Oval 28"/>
          <p:cNvSpPr/>
          <p:nvPr/>
        </p:nvSpPr>
        <p:spPr>
          <a:xfrm>
            <a:off x="6035894" y="548508"/>
            <a:ext cx="190500" cy="2095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30" name="Straight Connector 29"/>
          <p:cNvCxnSpPr>
            <a:stCxn id="28" idx="6"/>
            <a:endCxn id="29" idx="2"/>
          </p:cNvCxnSpPr>
          <p:nvPr/>
        </p:nvCxnSpPr>
        <p:spPr>
          <a:xfrm>
            <a:off x="4797644" y="653283"/>
            <a:ext cx="1238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3513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/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7999"/>
          </a:xfrm>
          <a:prstGeom prst="rect">
            <a:avLst/>
          </a:prstGeom>
        </p:spPr>
      </p:pic>
      <p:pic>
        <p:nvPicPr>
          <p:cNvPr id="8" name="Picture 7" descr="shutterstock_9611379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00" y="0"/>
            <a:ext cx="7581900" cy="685799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168869" y="1876096"/>
            <a:ext cx="1718442" cy="3799490"/>
          </a:xfrm>
          <a:prstGeom prst="roundRect">
            <a:avLst>
              <a:gd name="adj" fmla="val 27010"/>
            </a:avLst>
          </a:prstGeom>
          <a:solidFill>
            <a:schemeClr val="bg1">
              <a:alpha val="42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sz="2400" b="1" dirty="0">
              <a:solidFill>
                <a:schemeClr val="tx1"/>
              </a:solidFill>
            </a:endParaRPr>
          </a:p>
          <a:p>
            <a:pPr algn="r"/>
            <a:r>
              <a:rPr lang="en-GB" sz="2400" b="1" dirty="0">
                <a:solidFill>
                  <a:schemeClr val="tx1"/>
                </a:solidFill>
              </a:rPr>
              <a:t>Reporting basic findings as insights</a:t>
            </a:r>
          </a:p>
          <a:p>
            <a:pPr algn="r"/>
            <a:endParaRPr lang="en-GB" b="1" dirty="0">
              <a:solidFill>
                <a:schemeClr val="tx1"/>
              </a:solidFill>
            </a:endParaRPr>
          </a:p>
          <a:p>
            <a:pPr algn="r"/>
            <a:r>
              <a:rPr lang="en-GB" sz="2000" b="1" dirty="0">
                <a:solidFill>
                  <a:schemeClr val="tx1"/>
                </a:solidFill>
              </a:rPr>
              <a:t>Rank 1</a:t>
            </a:r>
            <a:endParaRPr lang="en-GB" sz="1600" b="1" dirty="0">
              <a:solidFill>
                <a:schemeClr val="tx1"/>
              </a:solidFill>
            </a:endParaRPr>
          </a:p>
          <a:p>
            <a:pPr algn="r"/>
            <a:r>
              <a:rPr lang="en-GB" sz="2400" b="1" dirty="0">
                <a:solidFill>
                  <a:schemeClr val="tx1"/>
                </a:solidFill>
              </a:rPr>
              <a:t>44%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45021" y="5691354"/>
            <a:ext cx="7598979" cy="1245476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Information used as evidence</a:t>
            </a:r>
          </a:p>
          <a:p>
            <a:pPr algn="ctr"/>
            <a:r>
              <a:rPr lang="en-GB" sz="2400" dirty="0">
                <a:solidFill>
                  <a:schemeClr val="tx1"/>
                </a:solidFill>
              </a:rPr>
              <a:t>Deep and intuitive understanding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33242" y="1860328"/>
            <a:ext cx="1612588" cy="3941382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400" b="1" dirty="0">
              <a:solidFill>
                <a:schemeClr val="tx1"/>
              </a:solidFill>
            </a:endParaRPr>
          </a:p>
          <a:p>
            <a:r>
              <a:rPr lang="en-GB" sz="2400" b="1" dirty="0">
                <a:solidFill>
                  <a:schemeClr val="tx1"/>
                </a:solidFill>
              </a:rPr>
              <a:t>Reporting insights not basic findings</a:t>
            </a:r>
          </a:p>
          <a:p>
            <a:endParaRPr lang="en-GB" b="1" dirty="0">
              <a:solidFill>
                <a:schemeClr val="tx1"/>
              </a:solidFill>
            </a:endParaRPr>
          </a:p>
          <a:p>
            <a:endParaRPr lang="en-GB" b="1" dirty="0">
              <a:solidFill>
                <a:schemeClr val="tx1"/>
              </a:solidFill>
            </a:endParaRPr>
          </a:p>
          <a:p>
            <a:r>
              <a:rPr lang="en-GB" sz="2000" b="1" dirty="0">
                <a:solidFill>
                  <a:schemeClr val="tx1"/>
                </a:solidFill>
              </a:rPr>
              <a:t>Rank 1</a:t>
            </a:r>
            <a:endParaRPr lang="en-GB" sz="1600" b="1" dirty="0">
              <a:solidFill>
                <a:schemeClr val="tx1"/>
              </a:solidFill>
            </a:endParaRPr>
          </a:p>
          <a:p>
            <a:r>
              <a:rPr lang="en-GB" sz="2400" b="1" dirty="0">
                <a:solidFill>
                  <a:schemeClr val="tx1"/>
                </a:solidFill>
              </a:rPr>
              <a:t>63%</a:t>
            </a:r>
          </a:p>
        </p:txBody>
      </p:sp>
      <p:sp>
        <p:nvSpPr>
          <p:cNvPr id="11" name="Rounded Rectangle 8"/>
          <p:cNvSpPr/>
          <p:nvPr/>
        </p:nvSpPr>
        <p:spPr>
          <a:xfrm>
            <a:off x="4435694" y="100177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Rounded Rectangle 9"/>
          <p:cNvSpPr/>
          <p:nvPr/>
        </p:nvSpPr>
        <p:spPr>
          <a:xfrm>
            <a:off x="4321394" y="309727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34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7999"/>
          </a:xfrm>
          <a:prstGeom prst="rect">
            <a:avLst/>
          </a:prstGeom>
        </p:spPr>
      </p:pic>
      <p:pic>
        <p:nvPicPr>
          <p:cNvPr id="7169" name="Picture 1" descr="X:\AIMRO\Images\shutterstock_1341831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018" y="0"/>
            <a:ext cx="7598979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796488" y="1957552"/>
            <a:ext cx="1466975" cy="1721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sz="1000" b="1" dirty="0">
              <a:solidFill>
                <a:schemeClr val="tx1"/>
              </a:solidFill>
            </a:endParaRPr>
          </a:p>
          <a:p>
            <a:pPr algn="r"/>
            <a:r>
              <a:rPr lang="en-GB" sz="2400" b="1" dirty="0">
                <a:solidFill>
                  <a:schemeClr val="tx1"/>
                </a:solidFill>
              </a:rPr>
              <a:t>Rank 2</a:t>
            </a:r>
          </a:p>
          <a:p>
            <a:pPr algn="r"/>
            <a:endParaRPr lang="en-GB" sz="1100" b="1" dirty="0">
              <a:solidFill>
                <a:schemeClr val="tx1"/>
              </a:solidFill>
            </a:endParaRPr>
          </a:p>
          <a:p>
            <a:pPr algn="r"/>
            <a:r>
              <a:rPr lang="en-GB" sz="2400" b="1" dirty="0">
                <a:solidFill>
                  <a:schemeClr val="tx1"/>
                </a:solidFill>
              </a:rPr>
              <a:t>37%</a:t>
            </a:r>
          </a:p>
        </p:txBody>
      </p:sp>
      <p:sp>
        <p:nvSpPr>
          <p:cNvPr id="11" name="Parallelogram 10"/>
          <p:cNvSpPr/>
          <p:nvPr/>
        </p:nvSpPr>
        <p:spPr>
          <a:xfrm>
            <a:off x="1644911" y="1509529"/>
            <a:ext cx="3626069" cy="819807"/>
          </a:xfrm>
          <a:prstGeom prst="parallelogram">
            <a:avLst>
              <a:gd name="adj" fmla="val 546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i="1" dirty="0">
                <a:solidFill>
                  <a:schemeClr val="tx1"/>
                </a:solidFill>
              </a:rPr>
              <a:t>Delivering outputs in a way that engages people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68412" y="1690081"/>
            <a:ext cx="1813035" cy="1848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400" b="1" dirty="0">
              <a:solidFill>
                <a:schemeClr val="tx1"/>
              </a:solidFill>
            </a:endParaRPr>
          </a:p>
          <a:p>
            <a:endParaRPr lang="en-GB" sz="1050" b="1" dirty="0">
              <a:solidFill>
                <a:schemeClr val="tx1"/>
              </a:solidFill>
            </a:endParaRPr>
          </a:p>
          <a:p>
            <a:r>
              <a:rPr lang="en-GB" sz="2400" b="1" dirty="0">
                <a:solidFill>
                  <a:schemeClr val="tx1"/>
                </a:solidFill>
              </a:rPr>
              <a:t>Rank 2</a:t>
            </a:r>
          </a:p>
          <a:p>
            <a:endParaRPr lang="en-GB" sz="1050" b="1" dirty="0">
              <a:solidFill>
                <a:schemeClr val="tx1"/>
              </a:solidFill>
            </a:endParaRPr>
          </a:p>
          <a:p>
            <a:r>
              <a:rPr lang="en-GB" sz="2400" b="1" dirty="0">
                <a:solidFill>
                  <a:schemeClr val="tx1"/>
                </a:solidFill>
              </a:rPr>
              <a:t>40%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002220" y="2856515"/>
            <a:ext cx="1245475" cy="45719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rgbClr val="7030A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494683" y="2872281"/>
            <a:ext cx="1660634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Rounded Rectangle 8"/>
          <p:cNvSpPr/>
          <p:nvPr/>
        </p:nvSpPr>
        <p:spPr>
          <a:xfrm>
            <a:off x="1730594" y="110358"/>
            <a:ext cx="1905000" cy="1047750"/>
          </a:xfrm>
          <a:prstGeom prst="roundRect">
            <a:avLst/>
          </a:prstGeom>
          <a:solidFill>
            <a:srgbClr val="7030A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ounded Rectangle 9"/>
          <p:cNvSpPr/>
          <p:nvPr/>
        </p:nvSpPr>
        <p:spPr>
          <a:xfrm>
            <a:off x="1616294" y="3199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Clients</a:t>
            </a:r>
          </a:p>
        </p:txBody>
      </p:sp>
      <p:sp>
        <p:nvSpPr>
          <p:cNvPr id="17" name="Rounded Rectangle 15"/>
          <p:cNvSpPr/>
          <p:nvPr/>
        </p:nvSpPr>
        <p:spPr>
          <a:xfrm>
            <a:off x="4292819" y="148458"/>
            <a:ext cx="1905000" cy="1047750"/>
          </a:xfrm>
          <a:prstGeom prst="roundRect">
            <a:avLst/>
          </a:pr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Rounded Rectangle 16"/>
          <p:cNvSpPr/>
          <p:nvPr/>
        </p:nvSpPr>
        <p:spPr>
          <a:xfrm>
            <a:off x="4178519" y="319908"/>
            <a:ext cx="1847850" cy="9525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 dirty="0">
                <a:solidFill>
                  <a:schemeClr val="tx1"/>
                </a:solidFill>
              </a:rPr>
              <a:t>Researcher</a:t>
            </a:r>
          </a:p>
        </p:txBody>
      </p:sp>
      <p:sp>
        <p:nvSpPr>
          <p:cNvPr id="19" name="Oval 18"/>
          <p:cNvSpPr/>
          <p:nvPr/>
        </p:nvSpPr>
        <p:spPr>
          <a:xfrm>
            <a:off x="3521294" y="548508"/>
            <a:ext cx="190500" cy="20955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Oval 19"/>
          <p:cNvSpPr/>
          <p:nvPr/>
        </p:nvSpPr>
        <p:spPr>
          <a:xfrm>
            <a:off x="4094003" y="557029"/>
            <a:ext cx="190500" cy="2095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23" name="Straight Connector 22"/>
          <p:cNvCxnSpPr>
            <a:stCxn id="19" idx="6"/>
          </p:cNvCxnSpPr>
          <p:nvPr/>
        </p:nvCxnSpPr>
        <p:spPr>
          <a:xfrm>
            <a:off x="3711794" y="653283"/>
            <a:ext cx="3846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523553" y="4151516"/>
            <a:ext cx="3924748" cy="88368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Mix up the medium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34018" y="5175232"/>
            <a:ext cx="5295407" cy="883686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Clear and succinct message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588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_PERSONNUM" val="75"/>
  <p:tag name="ARS_RESPONSE_KEYRANGE" val="1-75"/>
  <p:tag name="ARS_PPT_DBNAME" val="ef97fde4-41a1-458b-b355-0c919ff9bdf0.md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heme/theme1.xml><?xml version="1.0" encoding="utf-8"?>
<a:theme xmlns:a="http://schemas.openxmlformats.org/drawingml/2006/main" name="2nd Page">
  <a:themeElements>
    <a:clrScheme name="AIMRO">
      <a:dk1>
        <a:sysClr val="windowText" lastClr="000000"/>
      </a:dk1>
      <a:lt1>
        <a:sysClr val="window" lastClr="FFFFFF"/>
      </a:lt1>
      <a:dk2>
        <a:srgbClr val="ED7D31"/>
      </a:dk2>
      <a:lt2>
        <a:srgbClr val="E7E6E6"/>
      </a:lt2>
      <a:accent1>
        <a:srgbClr val="FFC000"/>
      </a:accent1>
      <a:accent2>
        <a:srgbClr val="85B8C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1124</TotalTime>
  <Words>203</Words>
  <Application>Microsoft Office PowerPoint</Application>
  <PresentationFormat>On-screen Show (4:3)</PresentationFormat>
  <Paragraphs>82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2nd Page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 Hobbs</dc:creator>
  <cp:lastModifiedBy>Richard Colwell</cp:lastModifiedBy>
  <cp:revision>275</cp:revision>
  <dcterms:created xsi:type="dcterms:W3CDTF">2016-09-29T14:25:21Z</dcterms:created>
  <dcterms:modified xsi:type="dcterms:W3CDTF">2016-10-12T13:40:55Z</dcterms:modified>
</cp:coreProperties>
</file>